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4" r:id="rId4"/>
    <p:sldMasterId id="2147483743" r:id="rId5"/>
  </p:sldMasterIdLst>
  <p:notesMasterIdLst>
    <p:notesMasterId r:id="rId35"/>
  </p:notesMasterIdLst>
  <p:sldIdLst>
    <p:sldId id="300" r:id="rId6"/>
    <p:sldId id="2147376908" r:id="rId7"/>
    <p:sldId id="2145708093" r:id="rId8"/>
    <p:sldId id="2145708094" r:id="rId9"/>
    <p:sldId id="2145708095" r:id="rId10"/>
    <p:sldId id="2145708092" r:id="rId11"/>
    <p:sldId id="2145708091" r:id="rId12"/>
    <p:sldId id="2145708090" r:id="rId13"/>
    <p:sldId id="291" r:id="rId14"/>
    <p:sldId id="2145708089" r:id="rId15"/>
    <p:sldId id="2145708088" r:id="rId16"/>
    <p:sldId id="2145708087" r:id="rId17"/>
    <p:sldId id="2145708086" r:id="rId18"/>
    <p:sldId id="2145708085" r:id="rId19"/>
    <p:sldId id="2147376910" r:id="rId20"/>
    <p:sldId id="2147376911" r:id="rId21"/>
    <p:sldId id="314" r:id="rId22"/>
    <p:sldId id="2145708096" r:id="rId23"/>
    <p:sldId id="2147376905" r:id="rId24"/>
    <p:sldId id="2147376906" r:id="rId25"/>
    <p:sldId id="269" r:id="rId26"/>
    <p:sldId id="270" r:id="rId27"/>
    <p:sldId id="274" r:id="rId28"/>
    <p:sldId id="271" r:id="rId29"/>
    <p:sldId id="272" r:id="rId30"/>
    <p:sldId id="273" r:id="rId31"/>
    <p:sldId id="2147376912" r:id="rId32"/>
    <p:sldId id="275" r:id="rId33"/>
    <p:sldId id="2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F56B3-1AA1-404E-936A-4B6AE20591B1}" v="774" dt="2023-06-21T23:16:44.629"/>
    <p1510:client id="{6AC0B3ED-36FF-40D6-B0E2-DB632A31FC4A}" v="49" dt="2023-06-21T22:58:44.167"/>
    <p1510:client id="{6EA1B2D8-F26C-84F0-FB53-1A8C56BE7E81}" v="6" dt="2023-06-21T16:50:33.940"/>
    <p1510:client id="{BC222693-6418-46EC-8DAD-AD094A6E5A20}" v="129" vWet="131" dt="2023-06-21T23:11:36.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39"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CC200-CE23-4D0D-83EF-4FD03C8D350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1A1512-D86A-4FC2-A2AD-73403C21E2CB}">
      <dgm:prSet phldrT="[Text]" custT="1"/>
      <dgm:spPr>
        <a:solidFill>
          <a:schemeClr val="accent6"/>
        </a:solidFill>
      </dgm:spPr>
      <dgm:t>
        <a:bodyPr/>
        <a:lstStyle/>
        <a:p>
          <a:r>
            <a:rPr lang="en-US" sz="3200"/>
            <a:t>February 28, 2023</a:t>
          </a:r>
        </a:p>
      </dgm:t>
    </dgm:pt>
    <dgm:pt modelId="{496A225D-E896-4853-B2F7-F186924F549F}" type="parTrans" cxnId="{AD49F774-C6F9-444F-8AFB-69831C0559C2}">
      <dgm:prSet/>
      <dgm:spPr/>
      <dgm:t>
        <a:bodyPr/>
        <a:lstStyle/>
        <a:p>
          <a:endParaRPr lang="en-US"/>
        </a:p>
      </dgm:t>
    </dgm:pt>
    <dgm:pt modelId="{626C4DDB-D2F6-4BBF-9409-D578BD4953FF}" type="sibTrans" cxnId="{AD49F774-C6F9-444F-8AFB-69831C0559C2}">
      <dgm:prSet/>
      <dgm:spPr/>
      <dgm:t>
        <a:bodyPr/>
        <a:lstStyle/>
        <a:p>
          <a:endParaRPr lang="en-US"/>
        </a:p>
      </dgm:t>
    </dgm:pt>
    <dgm:pt modelId="{0824C7A6-8BE3-46A4-88A1-CFDF8104A4BA}">
      <dgm:prSet phldrT="[Text]" custT="1"/>
      <dgm:spPr/>
      <dgm:t>
        <a:bodyPr/>
        <a:lstStyle/>
        <a:p>
          <a:pPr>
            <a:buFont typeface="Wingdings" panose="05000000000000000000" pitchFamily="2" charset="2"/>
            <a:buChar char="§"/>
          </a:pPr>
          <a:r>
            <a:rPr lang="en-US" sz="2800" dirty="0">
              <a:solidFill>
                <a:srgbClr val="000000"/>
              </a:solidFill>
            </a:rPr>
            <a:t>End of California’s COVID-19 State of Emergency</a:t>
          </a:r>
          <a:endParaRPr lang="en-US" sz="2800" dirty="0"/>
        </a:p>
      </dgm:t>
    </dgm:pt>
    <dgm:pt modelId="{85C2CDB9-FEDE-44D9-9504-D34AD04E84DF}" type="parTrans" cxnId="{6E55C3B9-5A46-476F-9A5F-73A4F85DA80E}">
      <dgm:prSet/>
      <dgm:spPr/>
      <dgm:t>
        <a:bodyPr/>
        <a:lstStyle/>
        <a:p>
          <a:endParaRPr lang="en-US"/>
        </a:p>
      </dgm:t>
    </dgm:pt>
    <dgm:pt modelId="{FB2CB9A5-FF66-49F4-B72F-984000EF2290}" type="sibTrans" cxnId="{6E55C3B9-5A46-476F-9A5F-73A4F85DA80E}">
      <dgm:prSet/>
      <dgm:spPr/>
      <dgm:t>
        <a:bodyPr/>
        <a:lstStyle/>
        <a:p>
          <a:endParaRPr lang="en-US"/>
        </a:p>
      </dgm:t>
    </dgm:pt>
    <dgm:pt modelId="{F5794573-7ACA-4009-9CA6-337A3B15B2D8}">
      <dgm:prSet phldrT="[Text]" custT="1"/>
      <dgm:spPr>
        <a:solidFill>
          <a:schemeClr val="accent3"/>
        </a:solidFill>
      </dgm:spPr>
      <dgm:t>
        <a:bodyPr/>
        <a:lstStyle/>
        <a:p>
          <a:r>
            <a:rPr lang="en-US" sz="3200"/>
            <a:t>May 5, 2023</a:t>
          </a:r>
        </a:p>
      </dgm:t>
    </dgm:pt>
    <dgm:pt modelId="{ED52C367-6D69-4928-8F5B-0BB78E0AB5A6}" type="parTrans" cxnId="{39678EC6-742B-4C4C-BD23-E24ED23D8CE2}">
      <dgm:prSet/>
      <dgm:spPr/>
      <dgm:t>
        <a:bodyPr/>
        <a:lstStyle/>
        <a:p>
          <a:endParaRPr lang="en-US"/>
        </a:p>
      </dgm:t>
    </dgm:pt>
    <dgm:pt modelId="{7FB775FD-C6C8-4017-92D6-8FD00E87A537}" type="sibTrans" cxnId="{39678EC6-742B-4C4C-BD23-E24ED23D8CE2}">
      <dgm:prSet/>
      <dgm:spPr/>
      <dgm:t>
        <a:bodyPr/>
        <a:lstStyle/>
        <a:p>
          <a:endParaRPr lang="en-US"/>
        </a:p>
      </dgm:t>
    </dgm:pt>
    <dgm:pt modelId="{2BFBE8D7-38B6-4663-907B-C6A6FE323F93}">
      <dgm:prSet phldrT="[Text]" custT="1"/>
      <dgm:spPr/>
      <dgm:t>
        <a:bodyPr/>
        <a:lstStyle/>
        <a:p>
          <a:pPr>
            <a:buFont typeface="Wingdings" panose="05000000000000000000" pitchFamily="2" charset="2"/>
            <a:buChar char="§"/>
          </a:pPr>
          <a:r>
            <a:rPr lang="en-US" sz="2800" dirty="0">
              <a:solidFill>
                <a:srgbClr val="000000"/>
              </a:solidFill>
            </a:rPr>
            <a:t>End of World Health Organization global health emergency</a:t>
          </a:r>
          <a:endParaRPr lang="en-US" sz="2800" dirty="0"/>
        </a:p>
      </dgm:t>
    </dgm:pt>
    <dgm:pt modelId="{FDD52132-2940-4C67-9D8E-D3790894CA90}" type="parTrans" cxnId="{913D8353-000A-41E1-8CC1-DA2C3BB2692C}">
      <dgm:prSet/>
      <dgm:spPr/>
      <dgm:t>
        <a:bodyPr/>
        <a:lstStyle/>
        <a:p>
          <a:endParaRPr lang="en-US"/>
        </a:p>
      </dgm:t>
    </dgm:pt>
    <dgm:pt modelId="{07815D5B-E71A-44CF-9B2B-1310248C6D7D}" type="sibTrans" cxnId="{913D8353-000A-41E1-8CC1-DA2C3BB2692C}">
      <dgm:prSet/>
      <dgm:spPr/>
      <dgm:t>
        <a:bodyPr/>
        <a:lstStyle/>
        <a:p>
          <a:endParaRPr lang="en-US"/>
        </a:p>
      </dgm:t>
    </dgm:pt>
    <dgm:pt modelId="{74BC5AAF-7694-4EEE-B58A-D2EE9C01B625}">
      <dgm:prSet phldrT="[Text]" custT="1"/>
      <dgm:spPr/>
      <dgm:t>
        <a:bodyPr/>
        <a:lstStyle/>
        <a:p>
          <a:r>
            <a:rPr lang="en-US" sz="3200"/>
            <a:t>May 11, 2023</a:t>
          </a:r>
        </a:p>
      </dgm:t>
    </dgm:pt>
    <dgm:pt modelId="{A799E616-B024-4000-8E08-1EAC294200E1}" type="parTrans" cxnId="{9D90E7DE-C166-47ED-9CF1-6250B680662B}">
      <dgm:prSet/>
      <dgm:spPr/>
      <dgm:t>
        <a:bodyPr/>
        <a:lstStyle/>
        <a:p>
          <a:endParaRPr lang="en-US"/>
        </a:p>
      </dgm:t>
    </dgm:pt>
    <dgm:pt modelId="{F603DB57-3321-4BDF-AB5F-AE74549D1BE0}" type="sibTrans" cxnId="{9D90E7DE-C166-47ED-9CF1-6250B680662B}">
      <dgm:prSet/>
      <dgm:spPr/>
      <dgm:t>
        <a:bodyPr/>
        <a:lstStyle/>
        <a:p>
          <a:endParaRPr lang="en-US"/>
        </a:p>
      </dgm:t>
    </dgm:pt>
    <dgm:pt modelId="{05D61BB6-1A62-4615-B43C-BF52811C7470}">
      <dgm:prSet custT="1"/>
      <dgm:spPr/>
      <dgm:t>
        <a:bodyPr/>
        <a:lstStyle/>
        <a:p>
          <a:pPr>
            <a:buFont typeface="Wingdings" panose="05000000000000000000" pitchFamily="2" charset="2"/>
            <a:buChar char="§"/>
          </a:pPr>
          <a:r>
            <a:rPr lang="en-US" sz="2800" dirty="0">
              <a:solidFill>
                <a:srgbClr val="000000"/>
              </a:solidFill>
            </a:rPr>
            <a:t>End of federal COVID-19 PHE declaration </a:t>
          </a:r>
          <a:endParaRPr lang="en-US" sz="2800" dirty="0"/>
        </a:p>
      </dgm:t>
    </dgm:pt>
    <dgm:pt modelId="{109AE70A-B7AE-45BA-877C-252B89BC9AC8}" type="parTrans" cxnId="{7DE22660-EF02-4504-BD43-ABF6BB5BC8C0}">
      <dgm:prSet/>
      <dgm:spPr/>
      <dgm:t>
        <a:bodyPr/>
        <a:lstStyle/>
        <a:p>
          <a:endParaRPr lang="en-US"/>
        </a:p>
      </dgm:t>
    </dgm:pt>
    <dgm:pt modelId="{DFC5F091-07BB-4CFA-AE4A-CC76EB2C14F8}" type="sibTrans" cxnId="{7DE22660-EF02-4504-BD43-ABF6BB5BC8C0}">
      <dgm:prSet/>
      <dgm:spPr/>
      <dgm:t>
        <a:bodyPr/>
        <a:lstStyle/>
        <a:p>
          <a:endParaRPr lang="en-US"/>
        </a:p>
      </dgm:t>
    </dgm:pt>
    <dgm:pt modelId="{86FB0A9F-5731-4508-94DE-D8199265CA9F}" type="pres">
      <dgm:prSet presAssocID="{455CC200-CE23-4D0D-83EF-4FD03C8D350D}" presName="linear" presStyleCnt="0">
        <dgm:presLayoutVars>
          <dgm:animLvl val="lvl"/>
          <dgm:resizeHandles val="exact"/>
        </dgm:presLayoutVars>
      </dgm:prSet>
      <dgm:spPr/>
    </dgm:pt>
    <dgm:pt modelId="{DF946194-B67F-49B8-B107-2FF550E2DCF3}" type="pres">
      <dgm:prSet presAssocID="{471A1512-D86A-4FC2-A2AD-73403C21E2CB}" presName="parentText" presStyleLbl="node1" presStyleIdx="0" presStyleCnt="3" custScaleY="78884">
        <dgm:presLayoutVars>
          <dgm:chMax val="0"/>
          <dgm:bulletEnabled val="1"/>
        </dgm:presLayoutVars>
      </dgm:prSet>
      <dgm:spPr/>
    </dgm:pt>
    <dgm:pt modelId="{6087C519-514E-4EBE-A97C-F211A7D6A9B5}" type="pres">
      <dgm:prSet presAssocID="{471A1512-D86A-4FC2-A2AD-73403C21E2CB}" presName="childText" presStyleLbl="revTx" presStyleIdx="0" presStyleCnt="3" custLinFactNeighborY="2793">
        <dgm:presLayoutVars>
          <dgm:bulletEnabled val="1"/>
        </dgm:presLayoutVars>
      </dgm:prSet>
      <dgm:spPr/>
    </dgm:pt>
    <dgm:pt modelId="{A1683591-2263-4DB8-B110-3FC62162AD5F}" type="pres">
      <dgm:prSet presAssocID="{F5794573-7ACA-4009-9CA6-337A3B15B2D8}" presName="parentText" presStyleLbl="node1" presStyleIdx="1" presStyleCnt="3" custScaleY="85705">
        <dgm:presLayoutVars>
          <dgm:chMax val="0"/>
          <dgm:bulletEnabled val="1"/>
        </dgm:presLayoutVars>
      </dgm:prSet>
      <dgm:spPr/>
    </dgm:pt>
    <dgm:pt modelId="{14EF9A88-A9CE-4C66-82A7-902B693D1AA0}" type="pres">
      <dgm:prSet presAssocID="{F5794573-7ACA-4009-9CA6-337A3B15B2D8}" presName="childText" presStyleLbl="revTx" presStyleIdx="1" presStyleCnt="3" custLinFactNeighborY="2793">
        <dgm:presLayoutVars>
          <dgm:bulletEnabled val="1"/>
        </dgm:presLayoutVars>
      </dgm:prSet>
      <dgm:spPr/>
    </dgm:pt>
    <dgm:pt modelId="{32FE2ECE-968C-44D7-8784-94B777BFAAA5}" type="pres">
      <dgm:prSet presAssocID="{74BC5AAF-7694-4EEE-B58A-D2EE9C01B625}" presName="parentText" presStyleLbl="node1" presStyleIdx="2" presStyleCnt="3" custScaleY="85204" custLinFactNeighborY="2789">
        <dgm:presLayoutVars>
          <dgm:chMax val="0"/>
          <dgm:bulletEnabled val="1"/>
        </dgm:presLayoutVars>
      </dgm:prSet>
      <dgm:spPr/>
    </dgm:pt>
    <dgm:pt modelId="{8A025C94-BC0E-4837-AC27-970821DE8AFE}" type="pres">
      <dgm:prSet presAssocID="{74BC5AAF-7694-4EEE-B58A-D2EE9C01B625}" presName="childText" presStyleLbl="revTx" presStyleIdx="2" presStyleCnt="3" custLinFactNeighborY="3073">
        <dgm:presLayoutVars>
          <dgm:bulletEnabled val="1"/>
        </dgm:presLayoutVars>
      </dgm:prSet>
      <dgm:spPr/>
    </dgm:pt>
  </dgm:ptLst>
  <dgm:cxnLst>
    <dgm:cxn modelId="{4CEA2A1D-23C9-43A2-AEC0-9D1AF3544A8B}" type="presOf" srcId="{455CC200-CE23-4D0D-83EF-4FD03C8D350D}" destId="{86FB0A9F-5731-4508-94DE-D8199265CA9F}" srcOrd="0" destOrd="0" presId="urn:microsoft.com/office/officeart/2005/8/layout/vList2"/>
    <dgm:cxn modelId="{DD4DD736-144F-48FB-A94B-A74F8BDDF072}" type="presOf" srcId="{0824C7A6-8BE3-46A4-88A1-CFDF8104A4BA}" destId="{6087C519-514E-4EBE-A97C-F211A7D6A9B5}" srcOrd="0" destOrd="0" presId="urn:microsoft.com/office/officeart/2005/8/layout/vList2"/>
    <dgm:cxn modelId="{7DE22660-EF02-4504-BD43-ABF6BB5BC8C0}" srcId="{74BC5AAF-7694-4EEE-B58A-D2EE9C01B625}" destId="{05D61BB6-1A62-4615-B43C-BF52811C7470}" srcOrd="0" destOrd="0" parTransId="{109AE70A-B7AE-45BA-877C-252B89BC9AC8}" sibTransId="{DFC5F091-07BB-4CFA-AE4A-CC76EB2C14F8}"/>
    <dgm:cxn modelId="{913D8353-000A-41E1-8CC1-DA2C3BB2692C}" srcId="{F5794573-7ACA-4009-9CA6-337A3B15B2D8}" destId="{2BFBE8D7-38B6-4663-907B-C6A6FE323F93}" srcOrd="0" destOrd="0" parTransId="{FDD52132-2940-4C67-9D8E-D3790894CA90}" sibTransId="{07815D5B-E71A-44CF-9B2B-1310248C6D7D}"/>
    <dgm:cxn modelId="{AD49F774-C6F9-444F-8AFB-69831C0559C2}" srcId="{455CC200-CE23-4D0D-83EF-4FD03C8D350D}" destId="{471A1512-D86A-4FC2-A2AD-73403C21E2CB}" srcOrd="0" destOrd="0" parTransId="{496A225D-E896-4853-B2F7-F186924F549F}" sibTransId="{626C4DDB-D2F6-4BBF-9409-D578BD4953FF}"/>
    <dgm:cxn modelId="{379C7058-6DC8-4526-87E3-2B271E542161}" type="presOf" srcId="{74BC5AAF-7694-4EEE-B58A-D2EE9C01B625}" destId="{32FE2ECE-968C-44D7-8784-94B777BFAAA5}" srcOrd="0" destOrd="0" presId="urn:microsoft.com/office/officeart/2005/8/layout/vList2"/>
    <dgm:cxn modelId="{5202D79A-C90C-4C5F-B598-74C0010F3E28}" type="presOf" srcId="{F5794573-7ACA-4009-9CA6-337A3B15B2D8}" destId="{A1683591-2263-4DB8-B110-3FC62162AD5F}" srcOrd="0" destOrd="0" presId="urn:microsoft.com/office/officeart/2005/8/layout/vList2"/>
    <dgm:cxn modelId="{5EDC0BB8-69B2-43B9-AC3A-BF9C01BBE8D1}" type="presOf" srcId="{2BFBE8D7-38B6-4663-907B-C6A6FE323F93}" destId="{14EF9A88-A9CE-4C66-82A7-902B693D1AA0}" srcOrd="0" destOrd="0" presId="urn:microsoft.com/office/officeart/2005/8/layout/vList2"/>
    <dgm:cxn modelId="{6E55C3B9-5A46-476F-9A5F-73A4F85DA80E}" srcId="{471A1512-D86A-4FC2-A2AD-73403C21E2CB}" destId="{0824C7A6-8BE3-46A4-88A1-CFDF8104A4BA}" srcOrd="0" destOrd="0" parTransId="{85C2CDB9-FEDE-44D9-9504-D34AD04E84DF}" sibTransId="{FB2CB9A5-FF66-49F4-B72F-984000EF2290}"/>
    <dgm:cxn modelId="{D5C4ECBC-206A-4EA4-8339-92065C3C9ABE}" type="presOf" srcId="{471A1512-D86A-4FC2-A2AD-73403C21E2CB}" destId="{DF946194-B67F-49B8-B107-2FF550E2DCF3}" srcOrd="0" destOrd="0" presId="urn:microsoft.com/office/officeart/2005/8/layout/vList2"/>
    <dgm:cxn modelId="{39678EC6-742B-4C4C-BD23-E24ED23D8CE2}" srcId="{455CC200-CE23-4D0D-83EF-4FD03C8D350D}" destId="{F5794573-7ACA-4009-9CA6-337A3B15B2D8}" srcOrd="1" destOrd="0" parTransId="{ED52C367-6D69-4928-8F5B-0BB78E0AB5A6}" sibTransId="{7FB775FD-C6C8-4017-92D6-8FD00E87A537}"/>
    <dgm:cxn modelId="{9D90E7DE-C166-47ED-9CF1-6250B680662B}" srcId="{455CC200-CE23-4D0D-83EF-4FD03C8D350D}" destId="{74BC5AAF-7694-4EEE-B58A-D2EE9C01B625}" srcOrd="2" destOrd="0" parTransId="{A799E616-B024-4000-8E08-1EAC294200E1}" sibTransId="{F603DB57-3321-4BDF-AB5F-AE74549D1BE0}"/>
    <dgm:cxn modelId="{ED9C6CFB-FED3-4B8B-846F-128984246270}" type="presOf" srcId="{05D61BB6-1A62-4615-B43C-BF52811C7470}" destId="{8A025C94-BC0E-4837-AC27-970821DE8AFE}" srcOrd="0" destOrd="0" presId="urn:microsoft.com/office/officeart/2005/8/layout/vList2"/>
    <dgm:cxn modelId="{6E589461-DCD3-4E83-8E8E-4260FA5FF208}" type="presParOf" srcId="{86FB0A9F-5731-4508-94DE-D8199265CA9F}" destId="{DF946194-B67F-49B8-B107-2FF550E2DCF3}" srcOrd="0" destOrd="0" presId="urn:microsoft.com/office/officeart/2005/8/layout/vList2"/>
    <dgm:cxn modelId="{7C27FAD8-59AE-464E-BEF7-3A2BA1A931DF}" type="presParOf" srcId="{86FB0A9F-5731-4508-94DE-D8199265CA9F}" destId="{6087C519-514E-4EBE-A97C-F211A7D6A9B5}" srcOrd="1" destOrd="0" presId="urn:microsoft.com/office/officeart/2005/8/layout/vList2"/>
    <dgm:cxn modelId="{620027DE-E918-45B7-B39D-5CF18CA5D097}" type="presParOf" srcId="{86FB0A9F-5731-4508-94DE-D8199265CA9F}" destId="{A1683591-2263-4DB8-B110-3FC62162AD5F}" srcOrd="2" destOrd="0" presId="urn:microsoft.com/office/officeart/2005/8/layout/vList2"/>
    <dgm:cxn modelId="{B4314CE8-7DEE-47A2-B25E-435ECCAB1611}" type="presParOf" srcId="{86FB0A9F-5731-4508-94DE-D8199265CA9F}" destId="{14EF9A88-A9CE-4C66-82A7-902B693D1AA0}" srcOrd="3" destOrd="0" presId="urn:microsoft.com/office/officeart/2005/8/layout/vList2"/>
    <dgm:cxn modelId="{101BACC9-EC9F-460C-8D69-A1D61F9B0D8D}" type="presParOf" srcId="{86FB0A9F-5731-4508-94DE-D8199265CA9F}" destId="{32FE2ECE-968C-44D7-8784-94B777BFAAA5}" srcOrd="4" destOrd="0" presId="urn:microsoft.com/office/officeart/2005/8/layout/vList2"/>
    <dgm:cxn modelId="{1834C29A-32B2-4CFD-83AD-D41BF5493DBA}" type="presParOf" srcId="{86FB0A9F-5731-4508-94DE-D8199265CA9F}" destId="{8A025C94-BC0E-4837-AC27-970821DE8A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46194-B67F-49B8-B107-2FF550E2DCF3}">
      <dsp:nvSpPr>
        <dsp:cNvPr id="0" name=""/>
        <dsp:cNvSpPr/>
      </dsp:nvSpPr>
      <dsp:spPr>
        <a:xfrm>
          <a:off x="0" y="21251"/>
          <a:ext cx="8218764" cy="78265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February 28, 2023</a:t>
          </a:r>
        </a:p>
      </dsp:txBody>
      <dsp:txXfrm>
        <a:off x="38206" y="59457"/>
        <a:ext cx="8142352" cy="706243"/>
      </dsp:txXfrm>
    </dsp:sp>
    <dsp:sp modelId="{6087C519-514E-4EBE-A97C-F211A7D6A9B5}">
      <dsp:nvSpPr>
        <dsp:cNvPr id="0" name=""/>
        <dsp:cNvSpPr/>
      </dsp:nvSpPr>
      <dsp:spPr>
        <a:xfrm>
          <a:off x="0" y="831618"/>
          <a:ext cx="8218764"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46" tIns="35560" rIns="199136" bIns="35560" numCol="1" spcCol="1270" anchor="t" anchorCtr="0">
          <a:noAutofit/>
        </a:bodyPr>
        <a:lstStyle/>
        <a:p>
          <a:pPr marL="285750" lvl="1" indent="-285750" algn="l" defTabSz="1244600">
            <a:lnSpc>
              <a:spcPct val="90000"/>
            </a:lnSpc>
            <a:spcBef>
              <a:spcPct val="0"/>
            </a:spcBef>
            <a:spcAft>
              <a:spcPct val="20000"/>
            </a:spcAft>
            <a:buFont typeface="Wingdings" panose="05000000000000000000" pitchFamily="2" charset="2"/>
            <a:buChar char="§"/>
          </a:pPr>
          <a:r>
            <a:rPr lang="en-US" sz="2800" kern="1200" dirty="0">
              <a:solidFill>
                <a:srgbClr val="000000"/>
              </a:solidFill>
            </a:rPr>
            <a:t>End of California’s COVID-19 State of Emergency</a:t>
          </a:r>
          <a:endParaRPr lang="en-US" sz="2800" kern="1200" dirty="0"/>
        </a:p>
      </dsp:txBody>
      <dsp:txXfrm>
        <a:off x="0" y="831618"/>
        <a:ext cx="8218764" cy="877680"/>
      </dsp:txXfrm>
    </dsp:sp>
    <dsp:sp modelId="{A1683591-2263-4DB8-B110-3FC62162AD5F}">
      <dsp:nvSpPr>
        <dsp:cNvPr id="0" name=""/>
        <dsp:cNvSpPr/>
      </dsp:nvSpPr>
      <dsp:spPr>
        <a:xfrm>
          <a:off x="0" y="1681587"/>
          <a:ext cx="8218764" cy="85033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May 5, 2023</a:t>
          </a:r>
        </a:p>
      </dsp:txBody>
      <dsp:txXfrm>
        <a:off x="41510" y="1723097"/>
        <a:ext cx="8135744" cy="767310"/>
      </dsp:txXfrm>
    </dsp:sp>
    <dsp:sp modelId="{14EF9A88-A9CE-4C66-82A7-902B693D1AA0}">
      <dsp:nvSpPr>
        <dsp:cNvPr id="0" name=""/>
        <dsp:cNvSpPr/>
      </dsp:nvSpPr>
      <dsp:spPr>
        <a:xfrm>
          <a:off x="0" y="2559629"/>
          <a:ext cx="8218764"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46" tIns="35560" rIns="199136" bIns="35560" numCol="1" spcCol="1270" anchor="t" anchorCtr="0">
          <a:noAutofit/>
        </a:bodyPr>
        <a:lstStyle/>
        <a:p>
          <a:pPr marL="285750" lvl="1" indent="-285750" algn="l" defTabSz="1244600">
            <a:lnSpc>
              <a:spcPct val="90000"/>
            </a:lnSpc>
            <a:spcBef>
              <a:spcPct val="0"/>
            </a:spcBef>
            <a:spcAft>
              <a:spcPct val="20000"/>
            </a:spcAft>
            <a:buFont typeface="Wingdings" panose="05000000000000000000" pitchFamily="2" charset="2"/>
            <a:buChar char="§"/>
          </a:pPr>
          <a:r>
            <a:rPr lang="en-US" sz="2800" kern="1200" dirty="0">
              <a:solidFill>
                <a:srgbClr val="000000"/>
              </a:solidFill>
            </a:rPr>
            <a:t>End of World Health Organization global health emergency</a:t>
          </a:r>
          <a:endParaRPr lang="en-US" sz="2800" kern="1200" dirty="0"/>
        </a:p>
      </dsp:txBody>
      <dsp:txXfrm>
        <a:off x="0" y="2559629"/>
        <a:ext cx="8218764" cy="877680"/>
      </dsp:txXfrm>
    </dsp:sp>
    <dsp:sp modelId="{32FE2ECE-968C-44D7-8784-94B777BFAAA5}">
      <dsp:nvSpPr>
        <dsp:cNvPr id="0" name=""/>
        <dsp:cNvSpPr/>
      </dsp:nvSpPr>
      <dsp:spPr>
        <a:xfrm>
          <a:off x="0" y="3434076"/>
          <a:ext cx="8218764" cy="845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May 11, 2023</a:t>
          </a:r>
        </a:p>
      </dsp:txBody>
      <dsp:txXfrm>
        <a:off x="41267" y="3475343"/>
        <a:ext cx="8136230" cy="762826"/>
      </dsp:txXfrm>
    </dsp:sp>
    <dsp:sp modelId="{8A025C94-BC0E-4837-AC27-970821DE8AFE}">
      <dsp:nvSpPr>
        <dsp:cNvPr id="0" name=""/>
        <dsp:cNvSpPr/>
      </dsp:nvSpPr>
      <dsp:spPr>
        <a:xfrm>
          <a:off x="0" y="4276210"/>
          <a:ext cx="8218764"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46" tIns="35560" rIns="199136" bIns="35560" numCol="1" spcCol="1270" anchor="t" anchorCtr="0">
          <a:noAutofit/>
        </a:bodyPr>
        <a:lstStyle/>
        <a:p>
          <a:pPr marL="285750" lvl="1" indent="-285750" algn="l" defTabSz="1244600">
            <a:lnSpc>
              <a:spcPct val="90000"/>
            </a:lnSpc>
            <a:spcBef>
              <a:spcPct val="0"/>
            </a:spcBef>
            <a:spcAft>
              <a:spcPct val="20000"/>
            </a:spcAft>
            <a:buFont typeface="Wingdings" panose="05000000000000000000" pitchFamily="2" charset="2"/>
            <a:buChar char="§"/>
          </a:pPr>
          <a:r>
            <a:rPr lang="en-US" sz="2800" kern="1200" dirty="0">
              <a:solidFill>
                <a:srgbClr val="000000"/>
              </a:solidFill>
            </a:rPr>
            <a:t>End of federal COVID-19 PHE declaration </a:t>
          </a:r>
          <a:endParaRPr lang="en-US" sz="2800" kern="1200" dirty="0"/>
        </a:p>
      </dsp:txBody>
      <dsp:txXfrm>
        <a:off x="0" y="4276210"/>
        <a:ext cx="8218764" cy="877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9107F-7280-4B03-9A1D-90567F101495}" type="datetimeFigureOut">
              <a:t>6/23/2023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C2DD3-0479-4755-A778-8C95FF89CD87}" type="slidenum">
              <a:t>‹#›</a:t>
            </a:fld>
            <a:endParaRPr lang="en-US"/>
          </a:p>
        </p:txBody>
      </p:sp>
    </p:spTree>
    <p:extLst>
      <p:ext uri="{BB962C8B-B14F-4D97-AF65-F5344CB8AC3E}">
        <p14:creationId xmlns:p14="http://schemas.microsoft.com/office/powerpoint/2010/main" val="18684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a:t>
            </a:r>
          </a:p>
        </p:txBody>
      </p:sp>
      <p:sp>
        <p:nvSpPr>
          <p:cNvPr id="4" name="Slide Number Placeholder 3"/>
          <p:cNvSpPr>
            <a:spLocks noGrp="1"/>
          </p:cNvSpPr>
          <p:nvPr>
            <p:ph type="sldNum" sz="quarter" idx="5"/>
          </p:nvPr>
        </p:nvSpPr>
        <p:spPr/>
        <p:txBody>
          <a:bodyPr/>
          <a:lstStyle/>
          <a:p>
            <a:fld id="{04487078-10C4-4A69-8ADC-EF354A596F2A}" type="slidenum">
              <a:rPr lang="en-US" smtClean="0"/>
              <a:t>1</a:t>
            </a:fld>
            <a:endParaRPr lang="en-US"/>
          </a:p>
        </p:txBody>
      </p:sp>
    </p:spTree>
    <p:extLst>
      <p:ext uri="{BB962C8B-B14F-4D97-AF65-F5344CB8AC3E}">
        <p14:creationId xmlns:p14="http://schemas.microsoft.com/office/powerpoint/2010/main" val="324885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Font typeface="Wingdings,Sans-Serif"/>
              <a:buChar char="§"/>
            </a:pPr>
            <a:r>
              <a:rPr lang="en-US"/>
              <a:t>If the beneficiary's Medi-Cal is discontinued at the end of June 2023 because they didn't provide their Redetermination documentation, the individual will have until the end of September 2023 to provide documentation to restart their Medi-Cal. </a:t>
            </a:r>
          </a:p>
          <a:p>
            <a:pPr marL="285750" indent="-285750">
              <a:lnSpc>
                <a:spcPct val="120000"/>
              </a:lnSpc>
              <a:spcBef>
                <a:spcPts val="1000"/>
              </a:spcBef>
              <a:buFont typeface="Wingdings,Sans-Serif"/>
              <a:buChar char="§"/>
            </a:pPr>
            <a:endParaRPr lang="en-US"/>
          </a:p>
          <a:p>
            <a:pPr marL="285750" indent="-285750">
              <a:lnSpc>
                <a:spcPct val="120000"/>
              </a:lnSpc>
              <a:spcBef>
                <a:spcPts val="1000"/>
              </a:spcBef>
              <a:buFont typeface="Wingdings,Sans-Serif"/>
              <a:buChar char="§"/>
            </a:pPr>
            <a:r>
              <a:rPr lang="en-US"/>
              <a:t>If the individual has NOT completed the Redetermination Package by then, the individual will have to re-apply for Medi-Cal by completing a whole new application packet.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73C2DD3-0479-4755-A778-8C95FF89CD87}" type="slidenum">
              <a:rPr lang="en-US"/>
              <a:t>9</a:t>
            </a:fld>
            <a:endParaRPr lang="en-US"/>
          </a:p>
        </p:txBody>
      </p:sp>
    </p:spTree>
    <p:extLst>
      <p:ext uri="{BB962C8B-B14F-4D97-AF65-F5344CB8AC3E}">
        <p14:creationId xmlns:p14="http://schemas.microsoft.com/office/powerpoint/2010/main" val="16665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3C2DD3-0479-4755-A778-8C95FF89CD87}" type="slidenum">
              <a:rPr lang="en-US" smtClean="0"/>
              <a:t>25</a:t>
            </a:fld>
            <a:endParaRPr lang="en-US"/>
          </a:p>
        </p:txBody>
      </p:sp>
    </p:spTree>
    <p:extLst>
      <p:ext uri="{BB962C8B-B14F-4D97-AF65-F5344CB8AC3E}">
        <p14:creationId xmlns:p14="http://schemas.microsoft.com/office/powerpoint/2010/main" val="93723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7710" y="0"/>
            <a:ext cx="10515600" cy="1325563"/>
          </a:xfrm>
        </p:spPr>
        <p:txBody>
          <a:bodyPr/>
          <a:lstStyle>
            <a:lvl1pPr>
              <a:defRPr sz="4000" b="0" cap="all" baseline="0">
                <a:solidFill>
                  <a:schemeClr val="bg1"/>
                </a:solidFill>
                <a:latin typeface="Arial" panose="020B0604020202020204" pitchFamily="34" charset="0"/>
                <a:cs typeface="Arial" panose="020B0604020202020204" pitchFamily="34" charset="0"/>
              </a:defRPr>
            </a:lvl1pPr>
          </a:lstStyle>
          <a:p>
            <a:r>
              <a:rPr lang="en-US"/>
              <a:t>Click to edit</a:t>
            </a:r>
          </a:p>
        </p:txBody>
      </p:sp>
      <p:sp>
        <p:nvSpPr>
          <p:cNvPr id="3" name="Content Placeholder 2"/>
          <p:cNvSpPr>
            <a:spLocks noGrp="1"/>
          </p:cNvSpPr>
          <p:nvPr>
            <p:ph sz="half" idx="1"/>
          </p:nvPr>
        </p:nvSpPr>
        <p:spPr>
          <a:xfrm>
            <a:off x="613910"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55BD4-4EE8-4222-82FA-45FC51E61A7A}" type="datetime1">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53FBF-5238-4FF9-AF07-A5A9C466020F}" type="slidenum">
              <a:rPr lang="en-US" smtClean="0"/>
              <a:t>‹#›</a:t>
            </a:fld>
            <a:endParaRPr lang="en-US"/>
          </a:p>
        </p:txBody>
      </p:sp>
      <p:sp>
        <p:nvSpPr>
          <p:cNvPr id="8" name="Content Placeholder 2"/>
          <p:cNvSpPr>
            <a:spLocks noGrp="1"/>
          </p:cNvSpPr>
          <p:nvPr>
            <p:ph sz="half" idx="13"/>
          </p:nvPr>
        </p:nvSpPr>
        <p:spPr>
          <a:xfrm>
            <a:off x="6368359"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16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7134F-02A5-44AA-B5E1-B64D43A52937}"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83079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EDEF9-879E-4164-A49F-15DFF6347BB5}"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90167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D38F2-9820-49D6-BF08-9AFCD7C5C951}"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9531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DAEDC-4E8E-474B-8FEB-FF066F11B873}"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845731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DC4379-1148-4612-B415-CA8BDC41F0DE}" type="datetime1">
              <a:rPr lang="en-US" smtClean="0"/>
              <a:t>6/23/2023</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896589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A301D-71CC-4B7D-9DF3-F188AE45FBE3}"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955657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BF074-2343-47A3-9C90-092F3FD61EEA}"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471596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D6A50-8F26-4F87-AD97-D42FBC634EC7}"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456358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96DF0-4D08-4E68-A737-0C9261EE8F72}"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975851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16B50-7472-445B-A9DD-35A27EB5FF03}"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01996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609" y="0"/>
            <a:ext cx="10515600" cy="1325563"/>
          </a:xfrm>
        </p:spPr>
        <p:txBody>
          <a:bodyPr>
            <a:normAutofit/>
          </a:bodyPr>
          <a:lstStyle>
            <a:lvl1pPr>
              <a:defRPr sz="36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592422" y="1500779"/>
            <a:ext cx="5157787" cy="599625"/>
          </a:xfrm>
        </p:spPr>
        <p:txBody>
          <a:bodyPr anchor="b"/>
          <a:lstStyle>
            <a:lvl1pPr marL="0" indent="0">
              <a:buNone/>
              <a:defRPr sz="2400" b="0" cap="sm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0AE3F9D-0D32-4ED0-B744-0B321B2A0093}" type="datetime1">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53FBF-5238-4FF9-AF07-A5A9C466020F}" type="slidenum">
              <a:rPr lang="en-US" smtClean="0"/>
              <a:t>‹#›</a:t>
            </a:fld>
            <a:endParaRPr lang="en-US"/>
          </a:p>
        </p:txBody>
      </p:sp>
      <p:sp>
        <p:nvSpPr>
          <p:cNvPr id="10" name="Content Placeholder 2"/>
          <p:cNvSpPr>
            <a:spLocks noGrp="1"/>
          </p:cNvSpPr>
          <p:nvPr>
            <p:ph sz="half" idx="13"/>
          </p:nvPr>
        </p:nvSpPr>
        <p:spPr>
          <a:xfrm>
            <a:off x="568609" y="2315113"/>
            <a:ext cx="5181600" cy="382652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4"/>
          </p:nvPr>
        </p:nvSpPr>
        <p:spPr>
          <a:xfrm>
            <a:off x="6207409" y="2315113"/>
            <a:ext cx="5181600" cy="382652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idx="15" hasCustomPrompt="1"/>
          </p:nvPr>
        </p:nvSpPr>
        <p:spPr>
          <a:xfrm>
            <a:off x="6231222" y="1500779"/>
            <a:ext cx="5157787" cy="599625"/>
          </a:xfrm>
        </p:spPr>
        <p:txBody>
          <a:bodyPr anchor="b"/>
          <a:lstStyle>
            <a:lvl1pPr marL="0" indent="0">
              <a:buNone/>
              <a:defRPr sz="2400" b="0" cap="sm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71953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A4A82-365F-46D0-B083-BB34B599F937}"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780290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AF83D-B44E-463B-93B4-26E72232D64E}"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83045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2A130-A73E-44AC-875B-BBA21BA77565}"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129267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EAB78-655F-4D00-8A0D-8D1BF5522989}"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29190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7734-33EF-4C97-B255-8B034F800EF6}"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447220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BF2E-636D-4DD5-BC7F-C9A77ABCBAFB}"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542500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D18BB-738F-49AC-9563-3EBD1F22AD3A}"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830509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1320D-7EB1-4C54-B5B8-C6B0FE874DC0}"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479163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609" y="2"/>
            <a:ext cx="10515600" cy="1325563"/>
          </a:xfrm>
        </p:spPr>
        <p:txBody>
          <a:bodyPr>
            <a:normAutofit/>
          </a:bodyPr>
          <a:lstStyle>
            <a:lvl1pPr>
              <a:defRPr sz="27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592422" y="1500779"/>
            <a:ext cx="5157787" cy="599625"/>
          </a:xfrm>
        </p:spPr>
        <p:txBody>
          <a:bodyPr anchor="b"/>
          <a:lstStyle>
            <a:lvl1pPr marL="0" indent="0">
              <a:buNone/>
              <a:defRPr sz="1800" b="0" cap="sm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6/10/2020</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53FBF-5238-4FF9-AF07-A5A9C466020F}" type="slidenum">
              <a:rPr lang="en-US" smtClean="0"/>
              <a:t>‹#›</a:t>
            </a:fld>
            <a:endParaRPr lang="en-US"/>
          </a:p>
        </p:txBody>
      </p:sp>
      <p:sp>
        <p:nvSpPr>
          <p:cNvPr id="10" name="Content Placeholder 2"/>
          <p:cNvSpPr>
            <a:spLocks noGrp="1"/>
          </p:cNvSpPr>
          <p:nvPr>
            <p:ph sz="half" idx="13"/>
          </p:nvPr>
        </p:nvSpPr>
        <p:spPr>
          <a:xfrm>
            <a:off x="568609" y="2315113"/>
            <a:ext cx="5181600" cy="3826528"/>
          </a:xfrm>
        </p:spPr>
        <p:txBody>
          <a:bodyPr/>
          <a:lstStyle>
            <a:lvl1pPr marL="171450" indent="-171450">
              <a:buClr>
                <a:srgbClr val="36C0C8"/>
              </a:buClr>
              <a:buFont typeface="Wingdings" panose="05000000000000000000" pitchFamily="2" charset="2"/>
              <a:buChar char="§"/>
              <a:defRPr/>
            </a:lvl1pPr>
            <a:lvl2pPr marL="514350" indent="-171450">
              <a:buClr>
                <a:srgbClr val="FAA633"/>
              </a:buClr>
              <a:buFont typeface="Wingdings" panose="05000000000000000000" pitchFamily="2" charset="2"/>
              <a:buChar char="§"/>
              <a:defRPr/>
            </a:lvl2pPr>
            <a:lvl3pPr marL="942975" indent="-257175">
              <a:buClr>
                <a:srgbClr val="A5BA49"/>
              </a:buClr>
              <a:buFont typeface="Wingdings" panose="05000000000000000000" pitchFamily="2" charset="2"/>
              <a:buChar char="§"/>
              <a:defRPr/>
            </a:lvl3pPr>
            <a:lvl4pPr marL="1200150" indent="-171450">
              <a:buFont typeface="Wingdings" panose="05000000000000000000" pitchFamily="2" charset="2"/>
              <a:buChar char="§"/>
              <a:defRPr>
                <a:solidFill>
                  <a:schemeClr val="accent4"/>
                </a:solidFill>
              </a:defRPr>
            </a:lvl4pPr>
            <a:lvl5pPr marL="1543050" indent="-17145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4"/>
          </p:nvPr>
        </p:nvSpPr>
        <p:spPr>
          <a:xfrm>
            <a:off x="6207409" y="2315113"/>
            <a:ext cx="5181600" cy="3826528"/>
          </a:xfrm>
        </p:spPr>
        <p:txBody>
          <a:bodyPr/>
          <a:lstStyle>
            <a:lvl1pPr marL="171450" indent="-171450">
              <a:buClr>
                <a:srgbClr val="36C0C8"/>
              </a:buClr>
              <a:buFont typeface="Wingdings" panose="05000000000000000000" pitchFamily="2" charset="2"/>
              <a:buChar char="§"/>
              <a:defRPr/>
            </a:lvl1pPr>
            <a:lvl2pPr marL="514350" indent="-171450">
              <a:buClr>
                <a:srgbClr val="FAA633"/>
              </a:buClr>
              <a:buFont typeface="Wingdings" panose="05000000000000000000" pitchFamily="2" charset="2"/>
              <a:buChar char="§"/>
              <a:defRPr/>
            </a:lvl2pPr>
            <a:lvl3pPr marL="942975" indent="-257175">
              <a:buClr>
                <a:srgbClr val="A5BA49"/>
              </a:buClr>
              <a:buFont typeface="Wingdings" panose="05000000000000000000" pitchFamily="2" charset="2"/>
              <a:buChar char="§"/>
              <a:defRPr/>
            </a:lvl3pPr>
            <a:lvl4pPr marL="1200150" indent="-171450">
              <a:buFont typeface="Wingdings" panose="05000000000000000000" pitchFamily="2" charset="2"/>
              <a:buChar char="§"/>
              <a:defRPr>
                <a:solidFill>
                  <a:schemeClr val="accent4"/>
                </a:solidFill>
              </a:defRPr>
            </a:lvl4pPr>
            <a:lvl5pPr marL="1543050" indent="-17145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idx="15" hasCustomPrompt="1"/>
          </p:nvPr>
        </p:nvSpPr>
        <p:spPr>
          <a:xfrm>
            <a:off x="6231223" y="1500779"/>
            <a:ext cx="5157787" cy="599625"/>
          </a:xfrm>
        </p:spPr>
        <p:txBody>
          <a:bodyPr anchor="b"/>
          <a:lstStyle>
            <a:lvl1pPr marL="0" indent="0">
              <a:buNone/>
              <a:defRPr sz="1800" b="0" cap="sm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169682762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C9CD-A0F5-478E-8F0D-A8B6AC5FA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65797-D143-4F1A-B4F1-9FAB0B144C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97464-D69B-425B-B394-950EEFE1DA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8FA86-F07C-4DE7-A68F-269A26CF78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E1647A0-EA57-4A26-8878-79C327205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912FB-BBA9-4284-A5CD-ECC5E3F943F4}"/>
              </a:ext>
            </a:extLst>
          </p:cNvPr>
          <p:cNvSpPr>
            <a:spLocks noGrp="1"/>
          </p:cNvSpPr>
          <p:nvPr>
            <p:ph type="sldNum" sz="quarter" idx="12"/>
          </p:nvPr>
        </p:nvSpPr>
        <p:spPr/>
        <p:txBody>
          <a:bodyPr/>
          <a:lstStyle/>
          <a:p>
            <a:fld id="{FA99ABB9-2434-4CD9-B2C0-0F06660E866F}" type="slidenum">
              <a:rPr lang="en-US" smtClean="0"/>
              <a:t>‹#›</a:t>
            </a:fld>
            <a:endParaRPr lang="en-US"/>
          </a:p>
        </p:txBody>
      </p:sp>
    </p:spTree>
    <p:extLst>
      <p:ext uri="{BB962C8B-B14F-4D97-AF65-F5344CB8AC3E}">
        <p14:creationId xmlns:p14="http://schemas.microsoft.com/office/powerpoint/2010/main" val="171707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947" y="0"/>
            <a:ext cx="10515600" cy="1325563"/>
          </a:xfrm>
        </p:spPr>
        <p:txBody>
          <a:bodyPr>
            <a:normAutofit/>
          </a:bodyPr>
          <a:lstStyle>
            <a:lvl1pPr>
              <a:defRPr sz="36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7D8DDE3A-1C03-4707-82F6-FCA7BE7BBC76}" type="datetime1">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653FBF-5238-4FF9-AF07-A5A9C466020F}" type="slidenum">
              <a:rPr lang="en-US" smtClean="0"/>
              <a:t>‹#›</a:t>
            </a:fld>
            <a:endParaRPr lang="en-US"/>
          </a:p>
        </p:txBody>
      </p:sp>
    </p:spTree>
    <p:extLst>
      <p:ext uri="{BB962C8B-B14F-4D97-AF65-F5344CB8AC3E}">
        <p14:creationId xmlns:p14="http://schemas.microsoft.com/office/powerpoint/2010/main" val="490564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94FD-B995-4E63-A436-81C68CDD93E4}"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4166074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094"/>
            <a:ext cx="10207782" cy="1325563"/>
          </a:xfrm>
        </p:spPr>
        <p:txBody>
          <a:bodyPr>
            <a:normAutofit/>
          </a:bodyPr>
          <a:lstStyle>
            <a:lvl1pPr>
              <a:defRPr sz="4000" b="0" cap="small" baseline="0">
                <a:solidFill>
                  <a:schemeClr val="bg1"/>
                </a:solidFill>
              </a:defRPr>
            </a:lvl1pPr>
          </a:lstStyle>
          <a:p>
            <a:r>
              <a:rPr lang="en-US"/>
              <a:t>CLICK TO EDIT</a:t>
            </a:r>
          </a:p>
        </p:txBody>
      </p:sp>
      <p:sp>
        <p:nvSpPr>
          <p:cNvPr id="4" name="Date Placeholder 3"/>
          <p:cNvSpPr>
            <a:spLocks noGrp="1"/>
          </p:cNvSpPr>
          <p:nvPr>
            <p:ph type="dt" sz="half" idx="10"/>
          </p:nvPr>
        </p:nvSpPr>
        <p:spPr/>
        <p:txBody>
          <a:bodyPr/>
          <a:lstStyle/>
          <a:p>
            <a:fld id="{A7B00F14-1E3C-41DE-99CD-5845E94F78F1}" type="datetime1">
              <a:rPr lang="en-US" smtClean="0">
                <a:solidFill>
                  <a:srgbClr val="808080">
                    <a:lumMod val="60000"/>
                    <a:lumOff val="40000"/>
                  </a:srgbClr>
                </a:solidFill>
              </a:rPr>
              <a:t>6/23/2023</a:t>
            </a:fld>
            <a:endParaRPr lang="en-US">
              <a:solidFill>
                <a:srgbClr val="808080">
                  <a:lumMod val="60000"/>
                  <a:lumOff val="40000"/>
                </a:srgbClr>
              </a:solidFill>
            </a:endParaRPr>
          </a:p>
        </p:txBody>
      </p:sp>
      <p:sp>
        <p:nvSpPr>
          <p:cNvPr id="6" name="Slide Number Placeholder 5"/>
          <p:cNvSpPr>
            <a:spLocks noGrp="1"/>
          </p:cNvSpPr>
          <p:nvPr>
            <p:ph type="sldNum" sz="quarter" idx="12"/>
          </p:nvPr>
        </p:nvSpPr>
        <p:spPr/>
        <p:txBody>
          <a:bodyPr/>
          <a:lstStyle/>
          <a:p>
            <a:fld id="{CFBA6597-D7DA-DC49-90B6-6291F05CD5D3}" type="slidenum">
              <a:rPr lang="en-US" smtClean="0">
                <a:solidFill>
                  <a:srgbClr val="808080">
                    <a:lumMod val="60000"/>
                    <a:lumOff val="40000"/>
                  </a:srgbClr>
                </a:solidFill>
              </a:rPr>
              <a:pPr/>
              <a:t>‹#›</a:t>
            </a:fld>
            <a:endParaRPr lang="en-US">
              <a:solidFill>
                <a:srgbClr val="808080">
                  <a:lumMod val="60000"/>
                  <a:lumOff val="40000"/>
                </a:srgbClr>
              </a:solidFill>
            </a:endParaRPr>
          </a:p>
        </p:txBody>
      </p:sp>
      <p:sp>
        <p:nvSpPr>
          <p:cNvPr id="8" name="Text Placeholder 7"/>
          <p:cNvSpPr>
            <a:spLocks noGrp="1"/>
          </p:cNvSpPr>
          <p:nvPr>
            <p:ph type="body" sz="quarter" idx="13"/>
          </p:nvPr>
        </p:nvSpPr>
        <p:spPr>
          <a:xfrm>
            <a:off x="838200" y="1434761"/>
            <a:ext cx="10823418" cy="769594"/>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a:xfrm>
            <a:off x="838200" y="2005012"/>
            <a:ext cx="10515600" cy="4351338"/>
          </a:xfrm>
        </p:spPr>
        <p:txBody>
          <a:bodyPr/>
          <a:lstStyle>
            <a:lvl1pPr marL="285750" indent="-285750">
              <a:buClr>
                <a:srgbClr val="36C0C8"/>
              </a:buClr>
              <a:buSzPct val="100000"/>
              <a:buFont typeface="Wingdings" panose="05000000000000000000" pitchFamily="2" charset="2"/>
              <a:buChar char="§"/>
              <a:defRPr/>
            </a:lvl1pPr>
            <a:lvl2pPr marL="571500" indent="-227013">
              <a:buClr>
                <a:srgbClr val="FAA633"/>
              </a:buClr>
              <a:buFont typeface="Wingdings" panose="05000000000000000000" pitchFamily="2" charset="2"/>
              <a:buChar char="§"/>
              <a:defRPr/>
            </a:lvl2pPr>
            <a:lvl3pPr marL="915988" indent="-227013">
              <a:buClr>
                <a:srgbClr val="A5BA49"/>
              </a:buClr>
              <a:buFont typeface="Wingdings" panose="05000000000000000000" pitchFamily="2" charset="2"/>
              <a:buChar char="§"/>
              <a:defRPr/>
            </a:lvl3pPr>
            <a:lvl4pPr marL="1260475" indent="-234950">
              <a:buClr>
                <a:srgbClr val="595959"/>
              </a:buClr>
              <a:buFont typeface="Wingdings" panose="05000000000000000000" pitchFamily="2" charset="2"/>
              <a:buChar char="§"/>
              <a:defRPr/>
            </a:lvl4pPr>
            <a:lvl5pPr marL="1370012" marR="0" indent="0" algn="l" defTabSz="914400" rtl="0" eaLnBrk="1" fontAlgn="auto" latinLnBrk="0" hangingPunct="1">
              <a:lnSpc>
                <a:spcPct val="90000"/>
              </a:lnSpc>
              <a:spcBef>
                <a:spcPts val="500"/>
              </a:spcBef>
              <a:spcAft>
                <a:spcPts val="0"/>
              </a:spcAft>
              <a:buClr>
                <a:schemeClr val="accent6"/>
              </a:buClr>
              <a:buSzTx/>
              <a:buFont typeface="Wingdings" panose="05000000000000000000" pitchFamily="2" charset="2"/>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04670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658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7710" y="0"/>
            <a:ext cx="10515600" cy="1325563"/>
          </a:xfrm>
        </p:spPr>
        <p:txBody>
          <a:bodyPr/>
          <a:lstStyle>
            <a:lvl1pPr>
              <a:defRPr sz="4000" b="0" cap="all" baseline="0">
                <a:solidFill>
                  <a:schemeClr val="bg1"/>
                </a:solidFill>
                <a:latin typeface="Arial" panose="020B0604020202020204" pitchFamily="34" charset="0"/>
                <a:cs typeface="Arial" panose="020B0604020202020204" pitchFamily="34" charset="0"/>
              </a:defRPr>
            </a:lvl1pPr>
          </a:lstStyle>
          <a:p>
            <a:r>
              <a:rPr lang="en-US"/>
              <a:t>Click to edit</a:t>
            </a:r>
          </a:p>
        </p:txBody>
      </p:sp>
      <p:sp>
        <p:nvSpPr>
          <p:cNvPr id="3" name="Content Placeholder 2"/>
          <p:cNvSpPr>
            <a:spLocks noGrp="1"/>
          </p:cNvSpPr>
          <p:nvPr>
            <p:ph sz="half" idx="1"/>
          </p:nvPr>
        </p:nvSpPr>
        <p:spPr>
          <a:xfrm>
            <a:off x="613910"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7756D4-4164-4EF1-91F6-9FC160FBDE7F}"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53FBF-5238-4FF9-AF07-A5A9C466020F}" type="slidenum">
              <a:rPr lang="en-US" smtClean="0"/>
              <a:t>‹#›</a:t>
            </a:fld>
            <a:endParaRPr lang="en-US"/>
          </a:p>
        </p:txBody>
      </p:sp>
      <p:sp>
        <p:nvSpPr>
          <p:cNvPr id="8" name="Content Placeholder 2"/>
          <p:cNvSpPr>
            <a:spLocks noGrp="1"/>
          </p:cNvSpPr>
          <p:nvPr>
            <p:ph sz="half" idx="13"/>
          </p:nvPr>
        </p:nvSpPr>
        <p:spPr>
          <a:xfrm>
            <a:off x="6368359"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43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609" y="0"/>
            <a:ext cx="10515600" cy="1325563"/>
          </a:xfrm>
        </p:spPr>
        <p:txBody>
          <a:bodyPr>
            <a:normAutofit/>
          </a:bodyPr>
          <a:lstStyle>
            <a:lvl1pPr>
              <a:defRPr sz="36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592422" y="1500779"/>
            <a:ext cx="5157787" cy="599625"/>
          </a:xfrm>
        </p:spPr>
        <p:txBody>
          <a:bodyPr anchor="b"/>
          <a:lstStyle>
            <a:lvl1pPr marL="0" indent="0">
              <a:buNone/>
              <a:defRPr sz="2400" b="0" cap="sm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A7756D4-4164-4EF1-91F6-9FC160FBDE7F}"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653FBF-5238-4FF9-AF07-A5A9C466020F}" type="slidenum">
              <a:rPr lang="en-US" smtClean="0"/>
              <a:t>‹#›</a:t>
            </a:fld>
            <a:endParaRPr lang="en-US"/>
          </a:p>
        </p:txBody>
      </p:sp>
      <p:sp>
        <p:nvSpPr>
          <p:cNvPr id="10" name="Content Placeholder 2"/>
          <p:cNvSpPr>
            <a:spLocks noGrp="1"/>
          </p:cNvSpPr>
          <p:nvPr>
            <p:ph sz="half" idx="13"/>
          </p:nvPr>
        </p:nvSpPr>
        <p:spPr>
          <a:xfrm>
            <a:off x="568609" y="2315113"/>
            <a:ext cx="5181600" cy="382652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4"/>
          </p:nvPr>
        </p:nvSpPr>
        <p:spPr>
          <a:xfrm>
            <a:off x="6207409" y="2315113"/>
            <a:ext cx="5181600" cy="382652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idx="15" hasCustomPrompt="1"/>
          </p:nvPr>
        </p:nvSpPr>
        <p:spPr>
          <a:xfrm>
            <a:off x="6231222" y="1500779"/>
            <a:ext cx="5157787" cy="599625"/>
          </a:xfrm>
        </p:spPr>
        <p:txBody>
          <a:bodyPr anchor="b"/>
          <a:lstStyle>
            <a:lvl1pPr marL="0" indent="0">
              <a:buNone/>
              <a:defRPr sz="2400" b="0" cap="sm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4487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947" y="0"/>
            <a:ext cx="10515600" cy="1325563"/>
          </a:xfrm>
        </p:spPr>
        <p:txBody>
          <a:bodyPr>
            <a:normAutofit/>
          </a:bodyPr>
          <a:lstStyle>
            <a:lvl1pPr>
              <a:defRPr sz="360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CA7756D4-4164-4EF1-91F6-9FC160FBDE7F}"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653FBF-5238-4FF9-AF07-A5A9C466020F}" type="slidenum">
              <a:rPr lang="en-US" smtClean="0"/>
              <a:t>‹#›</a:t>
            </a:fld>
            <a:endParaRPr lang="en-US"/>
          </a:p>
        </p:txBody>
      </p:sp>
    </p:spTree>
    <p:extLst>
      <p:ext uri="{BB962C8B-B14F-4D97-AF65-F5344CB8AC3E}">
        <p14:creationId xmlns:p14="http://schemas.microsoft.com/office/powerpoint/2010/main" val="1919609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A7756D4-4164-4EF1-91F6-9FC160FBDE7F}"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53FBF-5238-4FF9-AF07-A5A9C466020F}" type="slidenum">
              <a:rPr lang="en-US" smtClean="0"/>
              <a:t>‹#›</a:t>
            </a:fld>
            <a:endParaRPr lang="en-US"/>
          </a:p>
        </p:txBody>
      </p:sp>
      <p:sp>
        <p:nvSpPr>
          <p:cNvPr id="9" name="Title 1"/>
          <p:cNvSpPr>
            <a:spLocks noGrp="1"/>
          </p:cNvSpPr>
          <p:nvPr>
            <p:ph type="title"/>
          </p:nvPr>
        </p:nvSpPr>
        <p:spPr>
          <a:xfrm>
            <a:off x="838200" y="109198"/>
            <a:ext cx="10207782" cy="1325563"/>
          </a:xfrm>
        </p:spPr>
        <p:txBody>
          <a:bodyPr>
            <a:normAutofit/>
          </a:bodyPr>
          <a:lstStyle>
            <a:lvl1pPr>
              <a:defRPr sz="4000" b="0" cap="small" baseline="0">
                <a:solidFill>
                  <a:schemeClr val="bg1"/>
                </a:solidFill>
              </a:defRPr>
            </a:lvl1pPr>
          </a:lstStyle>
          <a:p>
            <a:r>
              <a:rPr lang="en-US"/>
              <a:t>Click to edit Master title style</a:t>
            </a:r>
          </a:p>
        </p:txBody>
      </p:sp>
      <p:sp>
        <p:nvSpPr>
          <p:cNvPr id="10" name="Text Placeholder 7"/>
          <p:cNvSpPr>
            <a:spLocks noGrp="1"/>
          </p:cNvSpPr>
          <p:nvPr>
            <p:ph type="body" sz="quarter" idx="13"/>
          </p:nvPr>
        </p:nvSpPr>
        <p:spPr>
          <a:xfrm>
            <a:off x="838200" y="1434761"/>
            <a:ext cx="10823418" cy="769594"/>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11" name="Content Placeholder 2"/>
          <p:cNvSpPr>
            <a:spLocks noGrp="1"/>
          </p:cNvSpPr>
          <p:nvPr>
            <p:ph idx="1"/>
          </p:nvPr>
        </p:nvSpPr>
        <p:spPr>
          <a:xfrm>
            <a:off x="838200" y="2005012"/>
            <a:ext cx="10515600" cy="4351338"/>
          </a:xfrm>
        </p:spPr>
        <p:txBody>
          <a:bodyPr/>
          <a:lstStyle>
            <a:lvl1pPr marL="285750" indent="-285750">
              <a:buClr>
                <a:srgbClr val="36C0C8"/>
              </a:buClr>
              <a:buSzPct val="100000"/>
              <a:buFont typeface="Wingdings" panose="05000000000000000000" pitchFamily="2" charset="2"/>
              <a:buChar char="§"/>
              <a:defRPr/>
            </a:lvl1pPr>
            <a:lvl2pPr marL="571500" indent="-227013">
              <a:buClr>
                <a:srgbClr val="FAA633"/>
              </a:buClr>
              <a:buFont typeface="Wingdings" panose="05000000000000000000" pitchFamily="2" charset="2"/>
              <a:buChar char="§"/>
              <a:defRPr/>
            </a:lvl2pPr>
            <a:lvl3pPr marL="915988" indent="-227013">
              <a:buClr>
                <a:srgbClr val="A5BA49"/>
              </a:buClr>
              <a:buFont typeface="Wingdings" panose="05000000000000000000" pitchFamily="2" charset="2"/>
              <a:buChar char="§"/>
              <a:defRPr/>
            </a:lvl3pPr>
            <a:lvl4pPr marL="1260475" indent="-234950">
              <a:buClr>
                <a:srgbClr val="595959"/>
              </a:buClr>
              <a:buFont typeface="Wingdings" panose="05000000000000000000" pitchFamily="2" charset="2"/>
              <a:buChar char="§"/>
              <a:defRPr/>
            </a:lvl4pPr>
            <a:lvl5pPr marL="1370012" marR="0" indent="0" algn="l" defTabSz="914400" rtl="0" eaLnBrk="1" fontAlgn="auto" latinLnBrk="0" hangingPunct="1">
              <a:lnSpc>
                <a:spcPct val="90000"/>
              </a:lnSpc>
              <a:spcBef>
                <a:spcPts val="500"/>
              </a:spcBef>
              <a:spcAft>
                <a:spcPts val="0"/>
              </a:spcAft>
              <a:buClr>
                <a:schemeClr val="accent6"/>
              </a:buClr>
              <a:buSzTx/>
              <a:buFont typeface="Wingdings" panose="05000000000000000000" pitchFamily="2" charset="2"/>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0957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 y="0"/>
            <a:ext cx="12191237" cy="6858000"/>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4400" b="0" cap="all" baseline="0">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D8A9E6-CBE8-460B-A2EE-43F9A3BAEBE0}"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E5DD3-0B0F-4C10-BF6F-C82761C58125}" type="slidenum">
              <a:rPr lang="en-US" smtClean="0"/>
              <a:t>‹#›</a:t>
            </a:fld>
            <a:endParaRPr lang="en-US"/>
          </a:p>
        </p:txBody>
      </p:sp>
      <p:cxnSp>
        <p:nvCxnSpPr>
          <p:cNvPr id="8" name="Straight Connector 7"/>
          <p:cNvCxnSpPr/>
          <p:nvPr userDrawn="1"/>
        </p:nvCxnSpPr>
        <p:spPr>
          <a:xfrm>
            <a:off x="3581400" y="3602038"/>
            <a:ext cx="493040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46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7756D4-4164-4EF1-91F6-9FC160FBDE7F}"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653FBF-5238-4FF9-AF07-A5A9C466020F}" type="slidenum">
              <a:rPr lang="en-US" smtClean="0"/>
              <a:t>‹#›</a:t>
            </a:fld>
            <a:endParaRPr lang="en-US"/>
          </a:p>
        </p:txBody>
      </p:sp>
    </p:spTree>
    <p:extLst>
      <p:ext uri="{BB962C8B-B14F-4D97-AF65-F5344CB8AC3E}">
        <p14:creationId xmlns:p14="http://schemas.microsoft.com/office/powerpoint/2010/main" val="1363831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6/10/2020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53FBF-5238-4FF9-AF07-A5A9C466020F}" type="slidenum">
              <a:rPr lang="en-US" smtClean="0"/>
              <a:t>‹#›</a:t>
            </a:fld>
            <a:endParaRPr lang="en-US"/>
          </a:p>
        </p:txBody>
      </p:sp>
      <p:sp>
        <p:nvSpPr>
          <p:cNvPr id="9" name="Title 1"/>
          <p:cNvSpPr>
            <a:spLocks noGrp="1"/>
          </p:cNvSpPr>
          <p:nvPr>
            <p:ph type="title"/>
          </p:nvPr>
        </p:nvSpPr>
        <p:spPr>
          <a:xfrm>
            <a:off x="838200" y="109198"/>
            <a:ext cx="10207782" cy="1325563"/>
          </a:xfrm>
        </p:spPr>
        <p:txBody>
          <a:bodyPr>
            <a:normAutofit/>
          </a:bodyPr>
          <a:lstStyle>
            <a:lvl1pPr>
              <a:defRPr sz="4000" b="0" cap="small" baseline="0">
                <a:solidFill>
                  <a:schemeClr val="bg1"/>
                </a:solidFill>
              </a:defRPr>
            </a:lvl1pPr>
          </a:lstStyle>
          <a:p>
            <a:r>
              <a:rPr lang="en-US"/>
              <a:t>Click to edit Master title style</a:t>
            </a:r>
          </a:p>
        </p:txBody>
      </p:sp>
      <p:sp>
        <p:nvSpPr>
          <p:cNvPr id="10" name="Text Placeholder 7"/>
          <p:cNvSpPr>
            <a:spLocks noGrp="1"/>
          </p:cNvSpPr>
          <p:nvPr>
            <p:ph type="body" sz="quarter" idx="13"/>
          </p:nvPr>
        </p:nvSpPr>
        <p:spPr>
          <a:xfrm>
            <a:off x="838200" y="1434761"/>
            <a:ext cx="10823418" cy="769594"/>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11" name="Content Placeholder 2"/>
          <p:cNvSpPr>
            <a:spLocks noGrp="1"/>
          </p:cNvSpPr>
          <p:nvPr>
            <p:ph idx="1"/>
          </p:nvPr>
        </p:nvSpPr>
        <p:spPr>
          <a:xfrm>
            <a:off x="838200" y="2005012"/>
            <a:ext cx="10515600" cy="4351338"/>
          </a:xfrm>
        </p:spPr>
        <p:txBody>
          <a:bodyPr/>
          <a:lstStyle>
            <a:lvl1pPr marL="285750" indent="-285750">
              <a:buClr>
                <a:srgbClr val="36C0C8"/>
              </a:buClr>
              <a:buSzPct val="100000"/>
              <a:buFont typeface="Wingdings" panose="05000000000000000000" pitchFamily="2" charset="2"/>
              <a:buChar char="§"/>
              <a:defRPr/>
            </a:lvl1pPr>
            <a:lvl2pPr marL="571500" indent="-227013">
              <a:buClr>
                <a:srgbClr val="FAA633"/>
              </a:buClr>
              <a:buFont typeface="Wingdings" panose="05000000000000000000" pitchFamily="2" charset="2"/>
              <a:buChar char="§"/>
              <a:defRPr/>
            </a:lvl2pPr>
            <a:lvl3pPr marL="915988" indent="-227013">
              <a:buClr>
                <a:srgbClr val="A5BA49"/>
              </a:buClr>
              <a:buFont typeface="Wingdings" panose="05000000000000000000" pitchFamily="2" charset="2"/>
              <a:buChar char="§"/>
              <a:defRPr/>
            </a:lvl3pPr>
            <a:lvl4pPr marL="1260475" indent="-234950">
              <a:buClr>
                <a:srgbClr val="595959"/>
              </a:buClr>
              <a:buFont typeface="Wingdings" panose="05000000000000000000" pitchFamily="2" charset="2"/>
              <a:buChar char="§"/>
              <a:defRPr/>
            </a:lvl4pPr>
            <a:lvl5pPr marL="1370012" marR="0" indent="0" algn="l" defTabSz="914400" rtl="0" eaLnBrk="1" fontAlgn="auto" latinLnBrk="0" hangingPunct="1">
              <a:lnSpc>
                <a:spcPct val="90000"/>
              </a:lnSpc>
              <a:spcBef>
                <a:spcPts val="500"/>
              </a:spcBef>
              <a:spcAft>
                <a:spcPts val="0"/>
              </a:spcAft>
              <a:buClr>
                <a:schemeClr val="accent6"/>
              </a:buClr>
              <a:buSzTx/>
              <a:buFont typeface="Wingdings" panose="05000000000000000000" pitchFamily="2" charset="2"/>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097982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A52EC7-99D5-453A-A1FD-194CA8DF85A4}" type="datetime1">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653FBF-5238-4FF9-AF07-A5A9C466020F}" type="slidenum">
              <a:rPr lang="en-US" smtClean="0"/>
              <a:t>‹#›</a:t>
            </a:fld>
            <a:endParaRPr lang="en-US"/>
          </a:p>
        </p:txBody>
      </p:sp>
      <p:sp>
        <p:nvSpPr>
          <p:cNvPr id="9" name="Title 1"/>
          <p:cNvSpPr>
            <a:spLocks noGrp="1"/>
          </p:cNvSpPr>
          <p:nvPr>
            <p:ph type="title"/>
          </p:nvPr>
        </p:nvSpPr>
        <p:spPr>
          <a:xfrm>
            <a:off x="838200" y="109198"/>
            <a:ext cx="10207782" cy="1325563"/>
          </a:xfrm>
        </p:spPr>
        <p:txBody>
          <a:bodyPr>
            <a:normAutofit/>
          </a:bodyPr>
          <a:lstStyle>
            <a:lvl1pPr>
              <a:defRPr sz="4000" b="0" cap="small" baseline="0">
                <a:solidFill>
                  <a:schemeClr val="bg1"/>
                </a:solidFill>
              </a:defRPr>
            </a:lvl1pPr>
          </a:lstStyle>
          <a:p>
            <a:r>
              <a:rPr lang="en-US"/>
              <a:t>Click to edit Master title style</a:t>
            </a:r>
          </a:p>
        </p:txBody>
      </p:sp>
      <p:sp>
        <p:nvSpPr>
          <p:cNvPr id="10" name="Text Placeholder 7"/>
          <p:cNvSpPr>
            <a:spLocks noGrp="1"/>
          </p:cNvSpPr>
          <p:nvPr>
            <p:ph type="body" sz="quarter" idx="13"/>
          </p:nvPr>
        </p:nvSpPr>
        <p:spPr>
          <a:xfrm>
            <a:off x="838200" y="1434761"/>
            <a:ext cx="10823418" cy="769594"/>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11" name="Content Placeholder 2"/>
          <p:cNvSpPr>
            <a:spLocks noGrp="1"/>
          </p:cNvSpPr>
          <p:nvPr>
            <p:ph idx="1"/>
          </p:nvPr>
        </p:nvSpPr>
        <p:spPr>
          <a:xfrm>
            <a:off x="838200" y="2005012"/>
            <a:ext cx="10515600" cy="4351338"/>
          </a:xfrm>
        </p:spPr>
        <p:txBody>
          <a:bodyPr/>
          <a:lstStyle>
            <a:lvl1pPr marL="285750" indent="-285750">
              <a:buClr>
                <a:srgbClr val="36C0C8"/>
              </a:buClr>
              <a:buSzPct val="100000"/>
              <a:buFont typeface="Wingdings" panose="05000000000000000000" pitchFamily="2" charset="2"/>
              <a:buChar char="§"/>
              <a:defRPr/>
            </a:lvl1pPr>
            <a:lvl2pPr marL="571500" indent="-227013">
              <a:buClr>
                <a:srgbClr val="FAA633"/>
              </a:buClr>
              <a:buFont typeface="Wingdings" panose="05000000000000000000" pitchFamily="2" charset="2"/>
              <a:buChar char="§"/>
              <a:defRPr/>
            </a:lvl2pPr>
            <a:lvl3pPr marL="915988" indent="-227013">
              <a:buClr>
                <a:srgbClr val="A5BA49"/>
              </a:buClr>
              <a:buFont typeface="Wingdings" panose="05000000000000000000" pitchFamily="2" charset="2"/>
              <a:buChar char="§"/>
              <a:defRPr/>
            </a:lvl3pPr>
            <a:lvl4pPr marL="1260475" indent="-234950">
              <a:buClr>
                <a:srgbClr val="595959"/>
              </a:buClr>
              <a:buFont typeface="Wingdings" panose="05000000000000000000" pitchFamily="2" charset="2"/>
              <a:buChar char="§"/>
              <a:defRPr/>
            </a:lvl4pPr>
            <a:lvl5pPr marL="1370012" marR="0" indent="0" algn="l" defTabSz="914400" rtl="0" eaLnBrk="1" fontAlgn="auto" latinLnBrk="0" hangingPunct="1">
              <a:lnSpc>
                <a:spcPct val="90000"/>
              </a:lnSpc>
              <a:spcBef>
                <a:spcPts val="500"/>
              </a:spcBef>
              <a:spcAft>
                <a:spcPts val="0"/>
              </a:spcAft>
              <a:buClr>
                <a:schemeClr val="accent6"/>
              </a:buClr>
              <a:buSzTx/>
              <a:buFont typeface="Wingdings" panose="05000000000000000000" pitchFamily="2" charset="2"/>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324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7710" y="0"/>
            <a:ext cx="10515600" cy="1325563"/>
          </a:xfrm>
        </p:spPr>
        <p:txBody>
          <a:bodyPr/>
          <a:lstStyle>
            <a:lvl1pPr>
              <a:defRPr sz="4000" b="0" cap="all" baseline="0">
                <a:solidFill>
                  <a:schemeClr val="bg1"/>
                </a:solidFill>
                <a:latin typeface="Arial" panose="020B0604020202020204" pitchFamily="34" charset="0"/>
                <a:cs typeface="Arial" panose="020B0604020202020204" pitchFamily="34" charset="0"/>
              </a:defRPr>
            </a:lvl1pPr>
          </a:lstStyle>
          <a:p>
            <a:r>
              <a:rPr lang="en-US"/>
              <a:t>Click to edit</a:t>
            </a:r>
          </a:p>
        </p:txBody>
      </p:sp>
      <p:sp>
        <p:nvSpPr>
          <p:cNvPr id="3" name="Content Placeholder 2"/>
          <p:cNvSpPr>
            <a:spLocks noGrp="1"/>
          </p:cNvSpPr>
          <p:nvPr>
            <p:ph sz="half" idx="1"/>
          </p:nvPr>
        </p:nvSpPr>
        <p:spPr>
          <a:xfrm>
            <a:off x="613910"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6/10/2020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653FBF-5238-4FF9-AF07-A5A9C466020F}" type="slidenum">
              <a:rPr lang="en-US" smtClean="0"/>
              <a:t>‹#›</a:t>
            </a:fld>
            <a:endParaRPr lang="en-US"/>
          </a:p>
        </p:txBody>
      </p:sp>
      <p:sp>
        <p:nvSpPr>
          <p:cNvPr id="8" name="Content Placeholder 2"/>
          <p:cNvSpPr>
            <a:spLocks noGrp="1"/>
          </p:cNvSpPr>
          <p:nvPr>
            <p:ph sz="half" idx="13"/>
          </p:nvPr>
        </p:nvSpPr>
        <p:spPr>
          <a:xfrm>
            <a:off x="6368359" y="1825625"/>
            <a:ext cx="5181600" cy="4351338"/>
          </a:xfrm>
        </p:spPr>
        <p:txBody>
          <a:bodyPr/>
          <a:lstStyle>
            <a:lvl1pPr marL="228600" indent="-228600">
              <a:buClr>
                <a:srgbClr val="36C0C8"/>
              </a:buClr>
              <a:buFont typeface="Wingdings" panose="05000000000000000000" pitchFamily="2" charset="2"/>
              <a:buChar char="§"/>
              <a:defRPr/>
            </a:lvl1pPr>
            <a:lvl2pPr marL="685800" indent="-228600">
              <a:buClr>
                <a:srgbClr val="FAA633"/>
              </a:buClr>
              <a:buFont typeface="Wingdings" panose="05000000000000000000" pitchFamily="2" charset="2"/>
              <a:buChar char="§"/>
              <a:defRPr/>
            </a:lvl2pPr>
            <a:lvl3pPr marL="1257300" indent="-342900">
              <a:buClr>
                <a:srgbClr val="A5BA49"/>
              </a:buClr>
              <a:buFont typeface="Wingdings" panose="05000000000000000000" pitchFamily="2" charset="2"/>
              <a:buChar char="§"/>
              <a:defRPr/>
            </a:lvl3pPr>
            <a:lvl4pPr marL="1600200" indent="-228600">
              <a:buFont typeface="Wingdings" panose="05000000000000000000" pitchFamily="2" charset="2"/>
              <a:buChar char="§"/>
              <a:defRPr>
                <a:solidFill>
                  <a:schemeClr val="accent4"/>
                </a:solidFill>
              </a:defRPr>
            </a:lvl4pPr>
            <a:lvl5pPr marL="2057400" indent="-228600">
              <a:buFont typeface="Wingdings" panose="05000000000000000000" pitchFamily="2" charset="2"/>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220569"/>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94FD-B995-4E63-A436-81C68CDD93E4}"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8"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4005746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94FD-B995-4E63-A436-81C68CDD93E4}"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75932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94FD-B995-4E63-A436-81C68CDD93E4}"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755746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94FD-B995-4E63-A436-81C68CDD93E4}"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96827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 y="0"/>
            <a:ext cx="12191237" cy="6858000"/>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4400" b="0" cap="all" baseline="0">
                <a:solidFill>
                  <a:schemeClr val="bg1"/>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B380FE-3E17-42E3-B4EE-36D019C3476D}" type="datetime1">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E5DD3-0B0F-4C10-BF6F-C82761C58125}" type="slidenum">
              <a:rPr lang="en-US" smtClean="0"/>
              <a:t>‹#›</a:t>
            </a:fld>
            <a:endParaRPr lang="en-US"/>
          </a:p>
        </p:txBody>
      </p:sp>
      <p:cxnSp>
        <p:nvCxnSpPr>
          <p:cNvPr id="8" name="Straight Connector 7"/>
          <p:cNvCxnSpPr/>
          <p:nvPr userDrawn="1"/>
        </p:nvCxnSpPr>
        <p:spPr>
          <a:xfrm>
            <a:off x="3581400" y="3602038"/>
            <a:ext cx="493040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552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D40F2-373F-4272-9454-4F100AAB0D75}" type="datetime1">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653FBF-5238-4FF9-AF07-A5A9C466020F}" type="slidenum">
              <a:rPr lang="en-US" smtClean="0"/>
              <a:t>‹#›</a:t>
            </a:fld>
            <a:endParaRPr lang="en-US"/>
          </a:p>
        </p:txBody>
      </p:sp>
    </p:spTree>
    <p:extLst>
      <p:ext uri="{BB962C8B-B14F-4D97-AF65-F5344CB8AC3E}">
        <p14:creationId xmlns:p14="http://schemas.microsoft.com/office/powerpoint/2010/main" val="309019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88F26-BF45-452A-9674-6503153DA245}"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63046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6CF4A-E224-4354-A376-50B78984F7AD}"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335280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AAB16-8573-449F-9267-92E43CF0058C}" type="datetime1">
              <a:rPr lang="en-US" smtClean="0"/>
              <a:t>6/23/2023</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
        <p:nvSpPr>
          <p:cNvPr id="6" name="Title Placeholder 1">
            <a:extLst>
              <a:ext uri="{FF2B5EF4-FFF2-40B4-BE49-F238E27FC236}">
                <a16:creationId xmlns:a16="http://schemas.microsoft.com/office/drawing/2014/main" id="{887FBB5C-188F-4E2D-A9F1-4EBF231C963C}"/>
              </a:ext>
            </a:extLst>
          </p:cNvPr>
          <p:cNvSpPr>
            <a:spLocks noGrp="1"/>
          </p:cNvSpPr>
          <p:nvPr>
            <p:ph type="title"/>
          </p:nvPr>
        </p:nvSpPr>
        <p:spPr>
          <a:xfrm>
            <a:off x="924077" y="269002"/>
            <a:ext cx="7102324" cy="741362"/>
          </a:xfrm>
          <a:prstGeom prst="rect">
            <a:avLst/>
          </a:prstGeom>
        </p:spPr>
        <p:txBody>
          <a:bodyPr vert="horz" lIns="0" tIns="0" rIns="0" bIns="0" rtlCol="0" anchor="ctr">
            <a:noAutofit/>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2349673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54132-1B1E-4479-B254-166A596C2C8C}" type="datetime1">
              <a:rPr lang="en-US" smtClean="0"/>
              <a:t>6/23/2023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53FBF-5238-4FF9-AF07-A5A9C466020F}" type="slidenum">
              <a:rPr lang="en-US" smtClean="0"/>
              <a:t>‹#›</a:t>
            </a:fld>
            <a:endParaRPr lang="en-US"/>
          </a:p>
        </p:txBody>
      </p:sp>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81" y="0"/>
            <a:ext cx="12191237" cy="6858000"/>
          </a:xfrm>
          <a:prstGeom prst="rect">
            <a:avLst/>
          </a:prstGeom>
        </p:spPr>
      </p:pic>
    </p:spTree>
    <p:extLst>
      <p:ext uri="{BB962C8B-B14F-4D97-AF65-F5344CB8AC3E}">
        <p14:creationId xmlns:p14="http://schemas.microsoft.com/office/powerpoint/2010/main" val="32284179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1" r:id="rId4"/>
    <p:sldLayoutId id="2147483661" r:id="rId5"/>
    <p:sldLayoutId id="2147483706" r:id="rId6"/>
    <p:sldLayoutId id="2147484119" r:id="rId7"/>
    <p:sldLayoutId id="2147483734" r:id="rId8"/>
    <p:sldLayoutId id="2147483735" r:id="rId9"/>
    <p:sldLayoutId id="2147483736" r:id="rId10"/>
    <p:sldLayoutId id="2147483737" r:id="rId11"/>
    <p:sldLayoutId id="2147483738" r:id="rId12"/>
    <p:sldLayoutId id="2147483739" r:id="rId13"/>
    <p:sldLayoutId id="2147483740" r:id="rId14"/>
    <p:sldLayoutId id="2147483742" r:id="rId15"/>
    <p:sldLayoutId id="2147484339" r:id="rId16"/>
    <p:sldLayoutId id="2147484340" r:id="rId17"/>
    <p:sldLayoutId id="2147484341" r:id="rId18"/>
    <p:sldLayoutId id="2147484342" r:id="rId19"/>
    <p:sldLayoutId id="2147484343" r:id="rId20"/>
    <p:sldLayoutId id="2147484344" r:id="rId21"/>
    <p:sldLayoutId id="2147484345" r:id="rId22"/>
    <p:sldLayoutId id="2147483750" r:id="rId23"/>
    <p:sldLayoutId id="2147483751" r:id="rId24"/>
    <p:sldLayoutId id="2147483752" r:id="rId25"/>
    <p:sldLayoutId id="2147483753" r:id="rId26"/>
    <p:sldLayoutId id="2147483754" r:id="rId27"/>
    <p:sldLayoutId id="2147484197" r:id="rId28"/>
    <p:sldLayoutId id="2147483699" r:id="rId29"/>
    <p:sldLayoutId id="2147484401" r:id="rId30"/>
    <p:sldLayoutId id="2147484402" r:id="rId31"/>
    <p:sldLayoutId id="2147484403"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756D4-4164-4EF1-91F6-9FC160FBDE7F}" type="datetimeFigureOut">
              <a:rPr lang="en-US" smtClean="0"/>
              <a:t>6/23/2023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53FBF-5238-4FF9-AF07-A5A9C466020F}"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81" y="0"/>
            <a:ext cx="12191237" cy="6858000"/>
          </a:xfrm>
          <a:prstGeom prst="rect">
            <a:avLst/>
          </a:prstGeom>
        </p:spPr>
      </p:pic>
    </p:spTree>
    <p:extLst>
      <p:ext uri="{BB962C8B-B14F-4D97-AF65-F5344CB8AC3E}">
        <p14:creationId xmlns:p14="http://schemas.microsoft.com/office/powerpoint/2010/main" val="14018574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4336" r:id="rId7"/>
    <p:sldLayoutId id="2147484337" r:id="rId8"/>
    <p:sldLayoutId id="2147484416" r:id="rId9"/>
    <p:sldLayoutId id="2147484431" r:id="rId10"/>
    <p:sldLayoutId id="2147484432" r:id="rId11"/>
    <p:sldLayoutId id="21474844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madocs.org/newsroom/news/view/ArticleId/50136/New-DEA-training-requirement-for-prescribers-of-controlled-substances-takes-effect-June-27" TargetMode="External"/><Relationship Id="rId2" Type="http://schemas.openxmlformats.org/officeDocument/2006/relationships/hyperlink" Target="https://www.dea.gov/documents/2023/2023-05/2023-05-03/statement-dea-administrator-anne-milgram-covid-19-telemedicine"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hyperlink" Target="https://www.hhs.gov/about/news/2023/05/09/fact-sheet-end-of-the-covid-19-public-health-emergency.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www.hhs.gov/about/news/2023/05/09/fact-sheet-end-of-the-covid-19-public-health-emergency.html"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cmadocs.org/covid-19" TargetMode="External"/><Relationship Id="rId7" Type="http://schemas.openxmlformats.org/officeDocument/2006/relationships/hyperlink" Target="https://www.fda.gov/emergency-preparedness-and-response/mcm-legal-regulatory-and-policy-framework/faqs-what-happens-euas-when-public-health-emergency-ends" TargetMode="External"/><Relationship Id="rId2" Type="http://schemas.openxmlformats.org/officeDocument/2006/relationships/hyperlink" Target="https://www.dir.ca.gov/dosh/coronavirus/" TargetMode="External"/><Relationship Id="rId1" Type="http://schemas.openxmlformats.org/officeDocument/2006/relationships/slideLayout" Target="../slideLayouts/slideLayout4.xml"/><Relationship Id="rId6" Type="http://schemas.openxmlformats.org/officeDocument/2006/relationships/hyperlink" Target="https://www.cdc.gov/vaccines/covid-19/clinical-considerations/covid-19-vaccines-us.html" TargetMode="External"/><Relationship Id="rId5" Type="http://schemas.openxmlformats.org/officeDocument/2006/relationships/hyperlink" Target="https://aspr.hhs.gov/COVID-19/Therapeutics/Pages/default.aspx" TargetMode="External"/><Relationship Id="rId4" Type="http://schemas.openxmlformats.org/officeDocument/2006/relationships/hyperlink" Target="https://www.cms.gov/about-cms/agency-information/emergency/epro/current-emergencies/current-emergencies-pag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cpjournals.org/doi/10.7326/M22-3565" TargetMode="Externa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andiegocounty.gov/content/dam/sdc/hhsa/programs/phs/Epidemiology/Paxlovid_Flyer.pdf" TargetMode="External"/><Relationship Id="rId2" Type="http://schemas.openxmlformats.org/officeDocument/2006/relationships/hyperlink" Target="https://www.fda.gov/news-events/press-announcements/fda-approves-first-oral-antiviral-treatment-covid-19-adults?utm_medium=email&amp;utm_source=govdelivery" TargetMode="Externa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kff.org/policy-watch/what-are-the-implications-of-long-covid-for-employment-and-health-coverage/" TargetMode="Externa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https://emergency.cdc.gov/coca/ppt/2023/slides_061523.pdf"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mergency.cdc.gov/coca/ppt/2023/slides_061523.pdf"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jacc.org/doi/10.1016/j.jaccas.2022.06.026"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testinglocator.cdc.gov/" TargetMode="External"/><Relationship Id="rId7" Type="http://schemas.openxmlformats.org/officeDocument/2006/relationships/hyperlink" Target="https://www.sandiegocounty.gov/content/sdc/hhsa/programs/phs/community_epidemiology/dc/2019-nCoV/health-order.html" TargetMode="External"/><Relationship Id="rId2" Type="http://schemas.openxmlformats.org/officeDocument/2006/relationships/hyperlink" Target="https://www.vaccines.gov/" TargetMode="External"/><Relationship Id="rId1" Type="http://schemas.openxmlformats.org/officeDocument/2006/relationships/slideLayout" Target="../slideLayouts/slideLayout3.xml"/><Relationship Id="rId6" Type="http://schemas.openxmlformats.org/officeDocument/2006/relationships/hyperlink" Target="https://www.cdc.gov/coronavirus/2019-ncov/your-health/treatments-for-severe-illness.html" TargetMode="External"/><Relationship Id="rId5" Type="http://schemas.openxmlformats.org/officeDocument/2006/relationships/hyperlink" Target="https://aspr.hhs.gov/COVID-19/Therapeutics/Products/Paxlovid/Documents/paxlovid-information-sheet.pdf" TargetMode="External"/><Relationship Id="rId4" Type="http://schemas.openxmlformats.org/officeDocument/2006/relationships/hyperlink" Target="https://www.cdc.gov/icatt/index.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sandiegocounty.gov/content/dam/sdc/hhsa/programs/ssp/documents/Have_You_Moved_Flyer_04-15-22.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www.dhcs.ca.gov/toolkits/Pages/Medi-Cal-Continuous-Coverage-Unwinding.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19C0-E0E9-466F-B331-2DD0B4E9F049}"/>
              </a:ext>
            </a:extLst>
          </p:cNvPr>
          <p:cNvSpPr>
            <a:spLocks noGrp="1"/>
          </p:cNvSpPr>
          <p:nvPr>
            <p:ph type="ctrTitle"/>
          </p:nvPr>
        </p:nvSpPr>
        <p:spPr>
          <a:xfrm>
            <a:off x="1638299" y="1205985"/>
            <a:ext cx="8970819" cy="2387600"/>
          </a:xfrm>
        </p:spPr>
        <p:txBody>
          <a:bodyPr/>
          <a:lstStyle/>
          <a:p>
            <a:r>
              <a:rPr lang="en-US" sz="4000">
                <a:latin typeface="Arial"/>
                <a:cs typeface="Arial"/>
              </a:rPr>
              <a:t> </a:t>
            </a:r>
            <a:br>
              <a:rPr lang="en-US" sz="4000">
                <a:latin typeface="Arial"/>
                <a:cs typeface="Arial"/>
              </a:rPr>
            </a:br>
            <a:r>
              <a:rPr lang="en-US" sz="4000">
                <a:latin typeface="Arial"/>
                <a:cs typeface="Arial"/>
              </a:rPr>
              <a:t>end of the public health emergency and what it means</a:t>
            </a:r>
          </a:p>
        </p:txBody>
      </p:sp>
      <p:sp>
        <p:nvSpPr>
          <p:cNvPr id="3" name="TextBox 2">
            <a:extLst>
              <a:ext uri="{FF2B5EF4-FFF2-40B4-BE49-F238E27FC236}">
                <a16:creationId xmlns:a16="http://schemas.microsoft.com/office/drawing/2014/main" id="{2D04727C-9D37-45D9-AACD-EB1E2C79C95F}"/>
              </a:ext>
            </a:extLst>
          </p:cNvPr>
          <p:cNvSpPr txBox="1"/>
          <p:nvPr/>
        </p:nvSpPr>
        <p:spPr>
          <a:xfrm>
            <a:off x="2182518" y="3713023"/>
            <a:ext cx="7882380" cy="1938992"/>
          </a:xfrm>
          <a:prstGeom prst="rect">
            <a:avLst/>
          </a:prstGeom>
          <a:noFill/>
        </p:spPr>
        <p:txBody>
          <a:bodyPr wrap="square" lIns="91440" tIns="45720" rIns="91440" bIns="45720" rtlCol="0" anchor="t">
            <a:spAutoFit/>
          </a:bodyPr>
          <a:lstStyle/>
          <a:p>
            <a:pPr algn="ctr"/>
            <a:r>
              <a:rPr lang="en-US" sz="2600">
                <a:solidFill>
                  <a:schemeClr val="bg1"/>
                </a:solidFill>
              </a:rPr>
              <a:t>JUNE 24, 2023</a:t>
            </a:r>
          </a:p>
          <a:p>
            <a:pPr algn="ctr"/>
            <a:endParaRPr lang="en-US" sz="3000">
              <a:solidFill>
                <a:schemeClr val="bg1"/>
              </a:solidFill>
            </a:endParaRPr>
          </a:p>
          <a:p>
            <a:pPr algn="ctr"/>
            <a:r>
              <a:rPr lang="en-US" sz="2000" i="1">
                <a:solidFill>
                  <a:schemeClr val="bg1"/>
                </a:solidFill>
                <a:cs typeface="Arial"/>
              </a:rPr>
              <a:t>Dr. Jennifer </a:t>
            </a:r>
            <a:r>
              <a:rPr lang="en-US" sz="2000" i="1" err="1">
                <a:solidFill>
                  <a:schemeClr val="bg1"/>
                </a:solidFill>
                <a:cs typeface="Arial"/>
              </a:rPr>
              <a:t>Tuteur</a:t>
            </a:r>
            <a:r>
              <a:rPr lang="en-US" sz="2000" i="1">
                <a:solidFill>
                  <a:schemeClr val="bg1"/>
                </a:solidFill>
                <a:cs typeface="Arial"/>
              </a:rPr>
              <a:t> </a:t>
            </a:r>
          </a:p>
          <a:p>
            <a:pPr algn="ctr"/>
            <a:r>
              <a:rPr lang="en-US" sz="2000" i="1">
                <a:solidFill>
                  <a:schemeClr val="bg1"/>
                </a:solidFill>
                <a:cs typeface="Arial"/>
              </a:rPr>
              <a:t>Deputy Chief Medical Officer, Medical Care Services </a:t>
            </a:r>
            <a:endParaRPr lang="en-US">
              <a:solidFill>
                <a:schemeClr val="bg1"/>
              </a:solidFill>
            </a:endParaRPr>
          </a:p>
          <a:p>
            <a:pPr algn="ctr"/>
            <a:r>
              <a:rPr lang="en-US" sz="2000" i="1">
                <a:solidFill>
                  <a:schemeClr val="bg1"/>
                </a:solidFill>
                <a:cs typeface="Arial"/>
              </a:rPr>
              <a:t>County of San Diego Health &amp; Human Services Agency</a:t>
            </a:r>
          </a:p>
        </p:txBody>
      </p:sp>
    </p:spTree>
    <p:extLst>
      <p:ext uri="{BB962C8B-B14F-4D97-AF65-F5344CB8AC3E}">
        <p14:creationId xmlns:p14="http://schemas.microsoft.com/office/powerpoint/2010/main" val="3006707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50913-799C-9820-392C-0EE43AA9F27D}"/>
              </a:ext>
            </a:extLst>
          </p:cNvPr>
          <p:cNvSpPr>
            <a:spLocks noGrp="1"/>
          </p:cNvSpPr>
          <p:nvPr>
            <p:ph type="sldNum" sz="quarter" idx="12"/>
          </p:nvPr>
        </p:nvSpPr>
        <p:spPr/>
        <p:txBody>
          <a:bodyPr/>
          <a:lstStyle/>
          <a:p>
            <a:fld id="{3D653FBF-5238-4FF9-AF07-A5A9C466020F}" type="slidenum">
              <a:rPr lang="en-US" smtClean="0"/>
              <a:t>10</a:t>
            </a:fld>
            <a:endParaRPr lang="en-US"/>
          </a:p>
        </p:txBody>
      </p:sp>
      <p:sp>
        <p:nvSpPr>
          <p:cNvPr id="3" name="Title 2">
            <a:extLst>
              <a:ext uri="{FF2B5EF4-FFF2-40B4-BE49-F238E27FC236}">
                <a16:creationId xmlns:a16="http://schemas.microsoft.com/office/drawing/2014/main" id="{275A0498-C5AE-9D2A-55E8-B1447940EA00}"/>
              </a:ext>
            </a:extLst>
          </p:cNvPr>
          <p:cNvSpPr>
            <a:spLocks noGrp="1"/>
          </p:cNvSpPr>
          <p:nvPr>
            <p:ph type="title"/>
          </p:nvPr>
        </p:nvSpPr>
        <p:spPr>
          <a:xfrm>
            <a:off x="617249" y="0"/>
            <a:ext cx="10207782" cy="1325563"/>
          </a:xfrm>
        </p:spPr>
        <p:txBody>
          <a:bodyPr>
            <a:normAutofit/>
          </a:bodyPr>
          <a:lstStyle/>
          <a:p>
            <a:r>
              <a:rPr lang="en-US" sz="3600"/>
              <a:t>THERAPEUTICS TASK FORCE DEMOBILIZATION</a:t>
            </a:r>
          </a:p>
        </p:txBody>
      </p:sp>
      <p:pic>
        <p:nvPicPr>
          <p:cNvPr id="7170" name="Picture 7">
            <a:extLst>
              <a:ext uri="{FF2B5EF4-FFF2-40B4-BE49-F238E27FC236}">
                <a16:creationId xmlns:a16="http://schemas.microsoft.com/office/drawing/2014/main" id="{BCE89AD6-DF35-EC94-428F-D6C4E04E52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17"/>
          <a:stretch/>
        </p:blipFill>
        <p:spPr bwMode="auto">
          <a:xfrm>
            <a:off x="5151" y="1370951"/>
            <a:ext cx="10975254" cy="52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68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a:extLst>
              <a:ext uri="{FF2B5EF4-FFF2-40B4-BE49-F238E27FC236}">
                <a16:creationId xmlns:a16="http://schemas.microsoft.com/office/drawing/2014/main" id="{A7E1D983-8ED1-7F8F-099D-B8C3403263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61" b="8827"/>
          <a:stretch/>
        </p:blipFill>
        <p:spPr bwMode="auto">
          <a:xfrm>
            <a:off x="342899" y="1444336"/>
            <a:ext cx="11511712" cy="520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A1AA66D-83F3-ECFD-70FB-488A47B405B5}"/>
              </a:ext>
            </a:extLst>
          </p:cNvPr>
          <p:cNvSpPr>
            <a:spLocks noGrp="1"/>
          </p:cNvSpPr>
          <p:nvPr>
            <p:ph type="sldNum" sz="quarter" idx="12"/>
          </p:nvPr>
        </p:nvSpPr>
        <p:spPr/>
        <p:txBody>
          <a:bodyPr/>
          <a:lstStyle/>
          <a:p>
            <a:fld id="{3D653FBF-5238-4FF9-AF07-A5A9C466020F}" type="slidenum">
              <a:rPr lang="en-US" smtClean="0"/>
              <a:t>11</a:t>
            </a:fld>
            <a:endParaRPr lang="en-US"/>
          </a:p>
        </p:txBody>
      </p:sp>
      <p:sp>
        <p:nvSpPr>
          <p:cNvPr id="3" name="Title 2">
            <a:extLst>
              <a:ext uri="{FF2B5EF4-FFF2-40B4-BE49-F238E27FC236}">
                <a16:creationId xmlns:a16="http://schemas.microsoft.com/office/drawing/2014/main" id="{FC492320-C43C-81B5-BC1F-81DC27F8B874}"/>
              </a:ext>
            </a:extLst>
          </p:cNvPr>
          <p:cNvSpPr>
            <a:spLocks noGrp="1"/>
          </p:cNvSpPr>
          <p:nvPr>
            <p:ph type="title"/>
          </p:nvPr>
        </p:nvSpPr>
        <p:spPr>
          <a:xfrm>
            <a:off x="497503" y="303167"/>
            <a:ext cx="7167324" cy="733644"/>
          </a:xfrm>
        </p:spPr>
        <p:txBody>
          <a:bodyPr>
            <a:noAutofit/>
          </a:bodyPr>
          <a:lstStyle/>
          <a:p>
            <a:r>
              <a:rPr lang="en-US" sz="3600"/>
              <a:t>HHS INTENT TO AMEND THE </a:t>
            </a:r>
            <a:br>
              <a:rPr lang="en-US" sz="3600"/>
            </a:br>
            <a:r>
              <a:rPr lang="en-US" sz="3600"/>
              <a:t>PREP ACT DECLARATION</a:t>
            </a:r>
          </a:p>
        </p:txBody>
      </p:sp>
    </p:spTree>
    <p:extLst>
      <p:ext uri="{BB962C8B-B14F-4D97-AF65-F5344CB8AC3E}">
        <p14:creationId xmlns:p14="http://schemas.microsoft.com/office/powerpoint/2010/main" val="2313948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BF63ED-9F8F-9E43-3DBE-6037E463ECE3}"/>
              </a:ext>
            </a:extLst>
          </p:cNvPr>
          <p:cNvSpPr>
            <a:spLocks noGrp="1"/>
          </p:cNvSpPr>
          <p:nvPr>
            <p:ph type="sldNum" sz="quarter" idx="12"/>
          </p:nvPr>
        </p:nvSpPr>
        <p:spPr/>
        <p:txBody>
          <a:bodyPr/>
          <a:lstStyle/>
          <a:p>
            <a:fld id="{3D653FBF-5238-4FF9-AF07-A5A9C466020F}" type="slidenum">
              <a:rPr lang="en-US" smtClean="0"/>
              <a:t>12</a:t>
            </a:fld>
            <a:endParaRPr lang="en-US"/>
          </a:p>
        </p:txBody>
      </p:sp>
      <p:sp>
        <p:nvSpPr>
          <p:cNvPr id="3" name="Title 2">
            <a:extLst>
              <a:ext uri="{FF2B5EF4-FFF2-40B4-BE49-F238E27FC236}">
                <a16:creationId xmlns:a16="http://schemas.microsoft.com/office/drawing/2014/main" id="{10D32E86-7C5F-74AF-6093-EB9CC03281B2}"/>
              </a:ext>
            </a:extLst>
          </p:cNvPr>
          <p:cNvSpPr>
            <a:spLocks noGrp="1"/>
          </p:cNvSpPr>
          <p:nvPr>
            <p:ph type="title"/>
          </p:nvPr>
        </p:nvSpPr>
        <p:spPr>
          <a:xfrm>
            <a:off x="476250" y="0"/>
            <a:ext cx="10207782" cy="1325563"/>
          </a:xfrm>
        </p:spPr>
        <p:txBody>
          <a:bodyPr>
            <a:normAutofit/>
          </a:bodyPr>
          <a:lstStyle/>
          <a:p>
            <a:r>
              <a:rPr lang="en-US" sz="3600"/>
              <a:t>SUMMARY OF PROCESS FOR EUA ISSUANCE</a:t>
            </a:r>
          </a:p>
        </p:txBody>
      </p:sp>
      <p:pic>
        <p:nvPicPr>
          <p:cNvPr id="13315" name="Picture 11">
            <a:extLst>
              <a:ext uri="{FF2B5EF4-FFF2-40B4-BE49-F238E27FC236}">
                <a16:creationId xmlns:a16="http://schemas.microsoft.com/office/drawing/2014/main" id="{D49A9A2D-E1AA-F18F-E475-021D5FA42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9" t="11971" r="4609" b="15040"/>
          <a:stretch/>
        </p:blipFill>
        <p:spPr bwMode="auto">
          <a:xfrm>
            <a:off x="838199" y="1333499"/>
            <a:ext cx="10207781" cy="545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085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a:extLst>
              <a:ext uri="{FF2B5EF4-FFF2-40B4-BE49-F238E27FC236}">
                <a16:creationId xmlns:a16="http://schemas.microsoft.com/office/drawing/2014/main" id="{67AD7E8A-B148-59D4-E521-4349AC47E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29" b="7298"/>
          <a:stretch/>
        </p:blipFill>
        <p:spPr bwMode="auto">
          <a:xfrm>
            <a:off x="358691" y="1434761"/>
            <a:ext cx="11151341" cy="519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472C473-9945-5E49-021D-BB5E68E1E230}"/>
              </a:ext>
            </a:extLst>
          </p:cNvPr>
          <p:cNvSpPr>
            <a:spLocks noGrp="1"/>
          </p:cNvSpPr>
          <p:nvPr>
            <p:ph type="sldNum" sz="quarter" idx="12"/>
          </p:nvPr>
        </p:nvSpPr>
        <p:spPr/>
        <p:txBody>
          <a:bodyPr/>
          <a:lstStyle/>
          <a:p>
            <a:fld id="{3D653FBF-5238-4FF9-AF07-A5A9C466020F}" type="slidenum">
              <a:rPr lang="en-US" smtClean="0"/>
              <a:t>13</a:t>
            </a:fld>
            <a:endParaRPr lang="en-US"/>
          </a:p>
        </p:txBody>
      </p:sp>
      <p:sp>
        <p:nvSpPr>
          <p:cNvPr id="3" name="Title 2">
            <a:extLst>
              <a:ext uri="{FF2B5EF4-FFF2-40B4-BE49-F238E27FC236}">
                <a16:creationId xmlns:a16="http://schemas.microsoft.com/office/drawing/2014/main" id="{B9DC4A51-1505-1BDA-DCAE-FBDBFAF46507}"/>
              </a:ext>
            </a:extLst>
          </p:cNvPr>
          <p:cNvSpPr>
            <a:spLocks noGrp="1"/>
          </p:cNvSpPr>
          <p:nvPr>
            <p:ph type="title"/>
          </p:nvPr>
        </p:nvSpPr>
        <p:spPr>
          <a:xfrm>
            <a:off x="529975" y="109198"/>
            <a:ext cx="10207782" cy="1325563"/>
          </a:xfrm>
        </p:spPr>
        <p:txBody>
          <a:bodyPr>
            <a:normAutofit/>
          </a:bodyPr>
          <a:lstStyle/>
          <a:p>
            <a:r>
              <a:rPr lang="en-US" sz="3600"/>
              <a:t>EUA AND THE END OF THE PHE</a:t>
            </a:r>
          </a:p>
        </p:txBody>
      </p:sp>
    </p:spTree>
    <p:extLst>
      <p:ext uri="{BB962C8B-B14F-4D97-AF65-F5344CB8AC3E}">
        <p14:creationId xmlns:p14="http://schemas.microsoft.com/office/powerpoint/2010/main" val="167482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178E1-6E56-D949-89DE-63A3C4414139}"/>
              </a:ext>
            </a:extLst>
          </p:cNvPr>
          <p:cNvSpPr>
            <a:spLocks noGrp="1"/>
          </p:cNvSpPr>
          <p:nvPr>
            <p:ph type="title"/>
          </p:nvPr>
        </p:nvSpPr>
        <p:spPr>
          <a:xfrm>
            <a:off x="304533" y="191907"/>
            <a:ext cx="10515600" cy="1325563"/>
          </a:xfrm>
        </p:spPr>
        <p:txBody>
          <a:bodyPr>
            <a:noAutofit/>
          </a:bodyPr>
          <a:lstStyle/>
          <a:p>
            <a:r>
              <a:rPr lang="en-US">
                <a:latin typeface="Arial"/>
                <a:cs typeface="Arial"/>
              </a:rPr>
              <a:t>U.S. Drug Enforcement Agency</a:t>
            </a:r>
            <a:br>
              <a:rPr lang="en-US">
                <a:latin typeface="Arial"/>
                <a:cs typeface="Arial"/>
              </a:rPr>
            </a:br>
            <a:r>
              <a:rPr lang="en-US">
                <a:latin typeface="Arial"/>
                <a:cs typeface="Arial"/>
              </a:rPr>
              <a:t>(DEA) UPDATES</a:t>
            </a:r>
            <a:br>
              <a:rPr lang="en-US"/>
            </a:br>
            <a:endParaRPr lang="en-US"/>
          </a:p>
        </p:txBody>
      </p:sp>
      <p:sp>
        <p:nvSpPr>
          <p:cNvPr id="4" name="Text Placeholder 3">
            <a:extLst>
              <a:ext uri="{FF2B5EF4-FFF2-40B4-BE49-F238E27FC236}">
                <a16:creationId xmlns:a16="http://schemas.microsoft.com/office/drawing/2014/main" id="{9A1DD4B0-5880-4313-19B4-DAFFC1259A5C}"/>
              </a:ext>
            </a:extLst>
          </p:cNvPr>
          <p:cNvSpPr>
            <a:spLocks noGrp="1"/>
          </p:cNvSpPr>
          <p:nvPr>
            <p:ph type="body" idx="1"/>
          </p:nvPr>
        </p:nvSpPr>
        <p:spPr>
          <a:xfrm>
            <a:off x="304533" y="1493716"/>
            <a:ext cx="3809803" cy="1171124"/>
          </a:xfrm>
        </p:spPr>
        <p:txBody>
          <a:bodyPr>
            <a:noAutofit/>
          </a:bodyPr>
          <a:lstStyle/>
          <a:p>
            <a:pPr algn="ctr">
              <a:lnSpc>
                <a:spcPct val="100000"/>
              </a:lnSpc>
            </a:pPr>
            <a:r>
              <a:rPr lang="en-US" sz="2000" err="1">
                <a:ea typeface="+mn-lt"/>
                <a:cs typeface="+mn-lt"/>
                <a:hlinkClick r:id="rId2"/>
              </a:rPr>
              <a:t>dea</a:t>
            </a:r>
            <a:r>
              <a:rPr lang="en-US" sz="2000">
                <a:ea typeface="+mn-lt"/>
                <a:cs typeface="+mn-lt"/>
                <a:hlinkClick r:id="rId2"/>
              </a:rPr>
              <a:t> extending telemedicine flexibilities for prescribing controlled medications</a:t>
            </a:r>
            <a:endParaRPr lang="en-US" sz="2000">
              <a:cs typeface="Arial"/>
            </a:endParaRPr>
          </a:p>
        </p:txBody>
      </p:sp>
      <p:sp>
        <p:nvSpPr>
          <p:cNvPr id="2" name="Slide Number Placeholder 1">
            <a:extLst>
              <a:ext uri="{FF2B5EF4-FFF2-40B4-BE49-F238E27FC236}">
                <a16:creationId xmlns:a16="http://schemas.microsoft.com/office/drawing/2014/main" id="{0BBCA21E-896B-B607-F5B9-483B1E1D3458}"/>
              </a:ext>
            </a:extLst>
          </p:cNvPr>
          <p:cNvSpPr>
            <a:spLocks noGrp="1"/>
          </p:cNvSpPr>
          <p:nvPr>
            <p:ph type="sldNum" sz="quarter" idx="12"/>
          </p:nvPr>
        </p:nvSpPr>
        <p:spPr/>
        <p:txBody>
          <a:bodyPr/>
          <a:lstStyle/>
          <a:p>
            <a:fld id="{3D653FBF-5238-4FF9-AF07-A5A9C466020F}" type="slidenum">
              <a:rPr lang="en-US" smtClean="0"/>
              <a:t>14</a:t>
            </a:fld>
            <a:endParaRPr lang="en-US"/>
          </a:p>
        </p:txBody>
      </p:sp>
      <p:sp>
        <p:nvSpPr>
          <p:cNvPr id="5" name="Content Placeholder 4">
            <a:extLst>
              <a:ext uri="{FF2B5EF4-FFF2-40B4-BE49-F238E27FC236}">
                <a16:creationId xmlns:a16="http://schemas.microsoft.com/office/drawing/2014/main" id="{BB30C12B-6A37-8F0F-28E9-FC3296CA4154}"/>
              </a:ext>
            </a:extLst>
          </p:cNvPr>
          <p:cNvSpPr>
            <a:spLocks noGrp="1"/>
          </p:cNvSpPr>
          <p:nvPr>
            <p:ph sz="half" idx="13"/>
          </p:nvPr>
        </p:nvSpPr>
        <p:spPr>
          <a:xfrm>
            <a:off x="269306" y="2819279"/>
            <a:ext cx="3880256" cy="3184032"/>
          </a:xfrm>
        </p:spPr>
        <p:txBody>
          <a:bodyPr vert="horz" lIns="91440" tIns="45720" rIns="91440" bIns="45720" rtlCol="0" anchor="t">
            <a:normAutofit/>
          </a:bodyPr>
          <a:lstStyle/>
          <a:p>
            <a:pPr>
              <a:lnSpc>
                <a:spcPct val="100000"/>
              </a:lnSpc>
              <a:spcAft>
                <a:spcPts val="600"/>
              </a:spcAft>
            </a:pPr>
            <a:r>
              <a:rPr lang="en-US" sz="2400">
                <a:solidFill>
                  <a:srgbClr val="000000"/>
                </a:solidFill>
                <a:cs typeface="Helvetica"/>
              </a:rPr>
              <a:t>DEA is seeking approval from the White House to temporarily extend current COVID-19 Public Health Emergency (PHE) flexibilities for prescribing controlled substances via telemedicine.</a:t>
            </a:r>
          </a:p>
        </p:txBody>
      </p:sp>
      <p:sp>
        <p:nvSpPr>
          <p:cNvPr id="6" name="Content Placeholder 5">
            <a:extLst>
              <a:ext uri="{FF2B5EF4-FFF2-40B4-BE49-F238E27FC236}">
                <a16:creationId xmlns:a16="http://schemas.microsoft.com/office/drawing/2014/main" id="{7D96A332-A882-FEB0-1883-76F6DFB0B329}"/>
              </a:ext>
            </a:extLst>
          </p:cNvPr>
          <p:cNvSpPr>
            <a:spLocks noGrp="1"/>
          </p:cNvSpPr>
          <p:nvPr>
            <p:ph sz="half" idx="14"/>
          </p:nvPr>
        </p:nvSpPr>
        <p:spPr>
          <a:xfrm>
            <a:off x="7891286" y="2896327"/>
            <a:ext cx="4047893" cy="3826528"/>
          </a:xfrm>
        </p:spPr>
        <p:txBody>
          <a:bodyPr vert="horz" lIns="91440" tIns="45720" rIns="91440" bIns="45720" rtlCol="0" anchor="t">
            <a:normAutofit fontScale="85000" lnSpcReduction="10000"/>
          </a:bodyPr>
          <a:lstStyle/>
          <a:p>
            <a:pPr>
              <a:lnSpc>
                <a:spcPct val="120000"/>
              </a:lnSpc>
              <a:spcAft>
                <a:spcPts val="600"/>
              </a:spcAft>
            </a:pPr>
            <a:r>
              <a:rPr lang="en-US">
                <a:solidFill>
                  <a:srgbClr val="000000"/>
                </a:solidFill>
                <a:ea typeface="+mn-lt"/>
                <a:cs typeface="+mn-lt"/>
              </a:rPr>
              <a:t>All prescribers of Schedule II-V controlled substances must fulfil a single, eight-hour training requirement on identifying, treating and managing patients with opioid or other substance use disorders. </a:t>
            </a:r>
            <a:endParaRPr lang="en-US">
              <a:ea typeface="+mn-lt"/>
              <a:cs typeface="+mn-lt"/>
            </a:endParaRPr>
          </a:p>
          <a:p>
            <a:endParaRPr lang="en-US">
              <a:cs typeface="Arial"/>
            </a:endParaRPr>
          </a:p>
        </p:txBody>
      </p:sp>
      <p:sp>
        <p:nvSpPr>
          <p:cNvPr id="7" name="Text Placeholder 6">
            <a:extLst>
              <a:ext uri="{FF2B5EF4-FFF2-40B4-BE49-F238E27FC236}">
                <a16:creationId xmlns:a16="http://schemas.microsoft.com/office/drawing/2014/main" id="{63063355-8AC3-DC97-BE68-115877FD4684}"/>
              </a:ext>
            </a:extLst>
          </p:cNvPr>
          <p:cNvSpPr>
            <a:spLocks noGrp="1"/>
          </p:cNvSpPr>
          <p:nvPr>
            <p:ph type="body" idx="15"/>
          </p:nvPr>
        </p:nvSpPr>
        <p:spPr>
          <a:xfrm>
            <a:off x="8185367" y="1493716"/>
            <a:ext cx="3809803" cy="1171124"/>
          </a:xfrm>
        </p:spPr>
        <p:txBody>
          <a:bodyPr>
            <a:noAutofit/>
          </a:bodyPr>
          <a:lstStyle/>
          <a:p>
            <a:pPr algn="ctr">
              <a:lnSpc>
                <a:spcPct val="120000"/>
              </a:lnSpc>
            </a:pPr>
            <a:r>
              <a:rPr lang="en-US" sz="2000">
                <a:ea typeface="+mn-lt"/>
                <a:cs typeface="+mn-lt"/>
                <a:hlinkClick r:id="rId3"/>
              </a:rPr>
              <a:t>NEW DEA TRAINING REQUIREMENT TAKES EFFECT JUNE 27, 2023</a:t>
            </a:r>
            <a:endParaRPr lang="en-US" sz="2000">
              <a:cs typeface="Arial"/>
            </a:endParaRPr>
          </a:p>
        </p:txBody>
      </p:sp>
      <p:pic>
        <p:nvPicPr>
          <p:cNvPr id="10" name="Picture 11" descr="Telemedicine with four doctors">
            <a:extLst>
              <a:ext uri="{FF2B5EF4-FFF2-40B4-BE49-F238E27FC236}">
                <a16:creationId xmlns:a16="http://schemas.microsoft.com/office/drawing/2014/main" id="{F90A04F1-F74A-1CA4-0316-481A7A44CBF8}"/>
              </a:ext>
            </a:extLst>
          </p:cNvPr>
          <p:cNvPicPr>
            <a:picLocks noChangeAspect="1"/>
          </p:cNvPicPr>
          <p:nvPr/>
        </p:nvPicPr>
        <p:blipFill>
          <a:blip r:embed="rId4"/>
          <a:stretch>
            <a:fillRect/>
          </a:stretch>
        </p:blipFill>
        <p:spPr>
          <a:xfrm>
            <a:off x="4389678" y="2664840"/>
            <a:ext cx="3245005" cy="2144751"/>
          </a:xfrm>
          <a:prstGeom prst="rect">
            <a:avLst/>
          </a:prstGeom>
        </p:spPr>
      </p:pic>
    </p:spTree>
    <p:extLst>
      <p:ext uri="{BB962C8B-B14F-4D97-AF65-F5344CB8AC3E}">
        <p14:creationId xmlns:p14="http://schemas.microsoft.com/office/powerpoint/2010/main" val="348760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D9C32-FB94-3A05-2A17-C00E7FA674C5}"/>
              </a:ext>
            </a:extLst>
          </p:cNvPr>
          <p:cNvSpPr>
            <a:spLocks noGrp="1"/>
          </p:cNvSpPr>
          <p:nvPr>
            <p:ph type="sldNum" sz="quarter" idx="12"/>
          </p:nvPr>
        </p:nvSpPr>
        <p:spPr/>
        <p:txBody>
          <a:bodyPr/>
          <a:lstStyle/>
          <a:p>
            <a:fld id="{3D653FBF-5238-4FF9-AF07-A5A9C466020F}" type="slidenum">
              <a:rPr lang="en-US" smtClean="0"/>
              <a:t>15</a:t>
            </a:fld>
            <a:endParaRPr lang="en-US"/>
          </a:p>
        </p:txBody>
      </p:sp>
      <p:sp>
        <p:nvSpPr>
          <p:cNvPr id="3" name="Title 2">
            <a:extLst>
              <a:ext uri="{FF2B5EF4-FFF2-40B4-BE49-F238E27FC236}">
                <a16:creationId xmlns:a16="http://schemas.microsoft.com/office/drawing/2014/main" id="{B41935B8-D044-7DDB-E365-53D999DC8AEB}"/>
              </a:ext>
            </a:extLst>
          </p:cNvPr>
          <p:cNvSpPr>
            <a:spLocks noGrp="1"/>
          </p:cNvSpPr>
          <p:nvPr>
            <p:ph type="title"/>
          </p:nvPr>
        </p:nvSpPr>
        <p:spPr>
          <a:xfrm>
            <a:off x="256309" y="25689"/>
            <a:ext cx="10207782" cy="1325563"/>
          </a:xfrm>
        </p:spPr>
        <p:txBody>
          <a:bodyPr>
            <a:normAutofit/>
          </a:bodyPr>
          <a:lstStyle/>
          <a:p>
            <a:r>
              <a:rPr lang="en-US" sz="3600"/>
              <a:t>HHS END OF THE PHE FACT SHEET</a:t>
            </a:r>
          </a:p>
        </p:txBody>
      </p:sp>
      <p:sp>
        <p:nvSpPr>
          <p:cNvPr id="9" name="Text Placeholder 8">
            <a:extLst>
              <a:ext uri="{FF2B5EF4-FFF2-40B4-BE49-F238E27FC236}">
                <a16:creationId xmlns:a16="http://schemas.microsoft.com/office/drawing/2014/main" id="{87BA3A44-8DFF-2FB5-6EBC-69605BA6153B}"/>
              </a:ext>
            </a:extLst>
          </p:cNvPr>
          <p:cNvSpPr>
            <a:spLocks noGrp="1"/>
          </p:cNvSpPr>
          <p:nvPr>
            <p:ph type="body" sz="quarter" idx="13"/>
          </p:nvPr>
        </p:nvSpPr>
        <p:spPr>
          <a:xfrm>
            <a:off x="921327" y="1949488"/>
            <a:ext cx="10823418" cy="470333"/>
          </a:xfrm>
        </p:spPr>
        <p:txBody>
          <a:bodyPr/>
          <a:lstStyle/>
          <a:p>
            <a:r>
              <a:rPr lang="en-US"/>
              <a:t>What </a:t>
            </a:r>
            <a:r>
              <a:rPr lang="en-US" b="1">
                <a:solidFill>
                  <a:srgbClr val="FF0000"/>
                </a:solidFill>
              </a:rPr>
              <a:t>will not </a:t>
            </a:r>
            <a:r>
              <a:rPr lang="en-US"/>
              <a:t>be affected by the end of the COVID-19 PHE:</a:t>
            </a:r>
          </a:p>
        </p:txBody>
      </p:sp>
      <p:sp>
        <p:nvSpPr>
          <p:cNvPr id="8" name="Content Placeholder 7">
            <a:extLst>
              <a:ext uri="{FF2B5EF4-FFF2-40B4-BE49-F238E27FC236}">
                <a16:creationId xmlns:a16="http://schemas.microsoft.com/office/drawing/2014/main" id="{7BA23B07-50BC-7AB5-C0D1-E27BE6D61E02}"/>
              </a:ext>
            </a:extLst>
          </p:cNvPr>
          <p:cNvSpPr>
            <a:spLocks noGrp="1"/>
          </p:cNvSpPr>
          <p:nvPr>
            <p:ph idx="1"/>
          </p:nvPr>
        </p:nvSpPr>
        <p:spPr>
          <a:xfrm>
            <a:off x="1309254" y="2603250"/>
            <a:ext cx="10207782" cy="3569670"/>
          </a:xfrm>
        </p:spPr>
        <p:txBody>
          <a:bodyPr/>
          <a:lstStyle/>
          <a:p>
            <a:r>
              <a:rPr lang="en-US" i="0">
                <a:solidFill>
                  <a:srgbClr val="1B1B1B"/>
                </a:solidFill>
                <a:effectLst/>
                <a:latin typeface="Source Sans Pro Web"/>
              </a:rPr>
              <a:t>Access to COVID-19 vaccinations and certain treatments, such as Paxlovid and </a:t>
            </a:r>
            <a:r>
              <a:rPr lang="en-US" i="0" err="1">
                <a:solidFill>
                  <a:srgbClr val="1B1B1B"/>
                </a:solidFill>
                <a:effectLst/>
                <a:latin typeface="Source Sans Pro Web"/>
              </a:rPr>
              <a:t>Lagevrio</a:t>
            </a:r>
            <a:endParaRPr lang="en-US">
              <a:solidFill>
                <a:srgbClr val="1B1B1B"/>
              </a:solidFill>
              <a:latin typeface="Source Sans Pro Web"/>
            </a:endParaRPr>
          </a:p>
          <a:p>
            <a:r>
              <a:rPr lang="en-US" i="0">
                <a:solidFill>
                  <a:srgbClr val="1B1B1B"/>
                </a:solidFill>
                <a:effectLst/>
                <a:latin typeface="Source Sans Pro Web"/>
              </a:rPr>
              <a:t> </a:t>
            </a:r>
            <a:r>
              <a:rPr lang="en-US">
                <a:solidFill>
                  <a:srgbClr val="1B1B1B"/>
                </a:solidFill>
                <a:latin typeface="Source Sans Pro Web"/>
              </a:rPr>
              <a:t>FDA’s </a:t>
            </a:r>
            <a:r>
              <a:rPr lang="en-US" i="0">
                <a:solidFill>
                  <a:srgbClr val="1B1B1B"/>
                </a:solidFill>
                <a:effectLst/>
                <a:latin typeface="Source Sans Pro Web"/>
              </a:rPr>
              <a:t>EUAs for COVID-19 products (including tests, vaccines, and treatments)</a:t>
            </a:r>
          </a:p>
          <a:p>
            <a:r>
              <a:rPr lang="en-US" i="0">
                <a:solidFill>
                  <a:srgbClr val="1B1B1B"/>
                </a:solidFill>
                <a:effectLst/>
                <a:latin typeface="Source Sans Pro Web"/>
              </a:rPr>
              <a:t>Major telehealth flexibilities</a:t>
            </a:r>
          </a:p>
          <a:p>
            <a:r>
              <a:rPr lang="en-US">
                <a:solidFill>
                  <a:srgbClr val="1B1B1B"/>
                </a:solidFill>
                <a:latin typeface="Source Sans Pro Web"/>
              </a:rPr>
              <a:t>W</a:t>
            </a:r>
            <a:r>
              <a:rPr lang="en-US" i="0">
                <a:solidFill>
                  <a:srgbClr val="1B1B1B"/>
                </a:solidFill>
                <a:effectLst/>
                <a:latin typeface="Source Sans Pro Web"/>
              </a:rPr>
              <a:t>hole-of-government response to Long COVID</a:t>
            </a:r>
            <a:endParaRPr lang="en-US"/>
          </a:p>
        </p:txBody>
      </p:sp>
      <p:sp>
        <p:nvSpPr>
          <p:cNvPr id="7" name="TextBox 6">
            <a:extLst>
              <a:ext uri="{FF2B5EF4-FFF2-40B4-BE49-F238E27FC236}">
                <a16:creationId xmlns:a16="http://schemas.microsoft.com/office/drawing/2014/main" id="{9D149FFE-C5B6-8D0D-C7B5-EEB2733F679C}"/>
              </a:ext>
            </a:extLst>
          </p:cNvPr>
          <p:cNvSpPr txBox="1"/>
          <p:nvPr/>
        </p:nvSpPr>
        <p:spPr>
          <a:xfrm>
            <a:off x="2530764" y="1419413"/>
            <a:ext cx="7352145" cy="369332"/>
          </a:xfrm>
          <a:prstGeom prst="rect">
            <a:avLst/>
          </a:prstGeom>
          <a:noFill/>
        </p:spPr>
        <p:txBody>
          <a:bodyPr wrap="square">
            <a:spAutoFit/>
          </a:bodyPr>
          <a:lstStyle/>
          <a:p>
            <a:pPr algn="ctr"/>
            <a:r>
              <a:rPr lang="en-US">
                <a:hlinkClick r:id="rId2"/>
              </a:rPr>
              <a:t>Fact Sheet: End of the COVID-19 Public Health Emergency</a:t>
            </a:r>
            <a:endParaRPr lang="en-US"/>
          </a:p>
        </p:txBody>
      </p:sp>
    </p:spTree>
    <p:extLst>
      <p:ext uri="{BB962C8B-B14F-4D97-AF65-F5344CB8AC3E}">
        <p14:creationId xmlns:p14="http://schemas.microsoft.com/office/powerpoint/2010/main" val="195401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D9C32-FB94-3A05-2A17-C00E7FA674C5}"/>
              </a:ext>
            </a:extLst>
          </p:cNvPr>
          <p:cNvSpPr>
            <a:spLocks noGrp="1"/>
          </p:cNvSpPr>
          <p:nvPr>
            <p:ph type="sldNum" sz="quarter" idx="12"/>
          </p:nvPr>
        </p:nvSpPr>
        <p:spPr/>
        <p:txBody>
          <a:bodyPr/>
          <a:lstStyle/>
          <a:p>
            <a:fld id="{3D653FBF-5238-4FF9-AF07-A5A9C466020F}" type="slidenum">
              <a:rPr lang="en-US" smtClean="0"/>
              <a:t>16</a:t>
            </a:fld>
            <a:endParaRPr lang="en-US"/>
          </a:p>
        </p:txBody>
      </p:sp>
      <p:sp>
        <p:nvSpPr>
          <p:cNvPr id="3" name="Title 2">
            <a:extLst>
              <a:ext uri="{FF2B5EF4-FFF2-40B4-BE49-F238E27FC236}">
                <a16:creationId xmlns:a16="http://schemas.microsoft.com/office/drawing/2014/main" id="{B41935B8-D044-7DDB-E365-53D999DC8AEB}"/>
              </a:ext>
            </a:extLst>
          </p:cNvPr>
          <p:cNvSpPr>
            <a:spLocks noGrp="1"/>
          </p:cNvSpPr>
          <p:nvPr>
            <p:ph type="title"/>
          </p:nvPr>
        </p:nvSpPr>
        <p:spPr>
          <a:xfrm>
            <a:off x="256309" y="25689"/>
            <a:ext cx="10207782" cy="1325563"/>
          </a:xfrm>
        </p:spPr>
        <p:txBody>
          <a:bodyPr>
            <a:normAutofit/>
          </a:bodyPr>
          <a:lstStyle/>
          <a:p>
            <a:r>
              <a:rPr lang="en-US" sz="3600"/>
              <a:t>HHS END OF THE PHE FACT SHEET</a:t>
            </a:r>
          </a:p>
        </p:txBody>
      </p:sp>
      <p:sp>
        <p:nvSpPr>
          <p:cNvPr id="9" name="Text Placeholder 8">
            <a:extLst>
              <a:ext uri="{FF2B5EF4-FFF2-40B4-BE49-F238E27FC236}">
                <a16:creationId xmlns:a16="http://schemas.microsoft.com/office/drawing/2014/main" id="{87BA3A44-8DFF-2FB5-6EBC-69605BA6153B}"/>
              </a:ext>
            </a:extLst>
          </p:cNvPr>
          <p:cNvSpPr>
            <a:spLocks noGrp="1"/>
          </p:cNvSpPr>
          <p:nvPr>
            <p:ph type="body" sz="quarter" idx="13"/>
          </p:nvPr>
        </p:nvSpPr>
        <p:spPr>
          <a:xfrm>
            <a:off x="921327" y="1949488"/>
            <a:ext cx="10823418" cy="470333"/>
          </a:xfrm>
        </p:spPr>
        <p:txBody>
          <a:bodyPr/>
          <a:lstStyle/>
          <a:p>
            <a:r>
              <a:rPr lang="en-US"/>
              <a:t>What </a:t>
            </a:r>
            <a:r>
              <a:rPr lang="en-US" b="1">
                <a:solidFill>
                  <a:srgbClr val="FF0000"/>
                </a:solidFill>
              </a:rPr>
              <a:t>will</a:t>
            </a:r>
            <a:r>
              <a:rPr lang="en-US"/>
              <a:t> be affected by the end of the COVID-19 PHE:</a:t>
            </a:r>
          </a:p>
        </p:txBody>
      </p:sp>
      <p:sp>
        <p:nvSpPr>
          <p:cNvPr id="8" name="Content Placeholder 7">
            <a:extLst>
              <a:ext uri="{FF2B5EF4-FFF2-40B4-BE49-F238E27FC236}">
                <a16:creationId xmlns:a16="http://schemas.microsoft.com/office/drawing/2014/main" id="{7BA23B07-50BC-7AB5-C0D1-E27BE6D61E02}"/>
              </a:ext>
            </a:extLst>
          </p:cNvPr>
          <p:cNvSpPr>
            <a:spLocks noGrp="1"/>
          </p:cNvSpPr>
          <p:nvPr>
            <p:ph idx="1"/>
          </p:nvPr>
        </p:nvSpPr>
        <p:spPr>
          <a:xfrm>
            <a:off x="1309254" y="2603249"/>
            <a:ext cx="10207782" cy="3926860"/>
          </a:xfrm>
        </p:spPr>
        <p:txBody>
          <a:bodyPr>
            <a:normAutofit fontScale="92500" lnSpcReduction="10000"/>
          </a:bodyPr>
          <a:lstStyle/>
          <a:p>
            <a:r>
              <a:rPr lang="en-US" i="0">
                <a:solidFill>
                  <a:srgbClr val="000000"/>
                </a:solidFill>
                <a:effectLst/>
                <a:latin typeface="+mj-lt"/>
              </a:rPr>
              <a:t>Certain Medicare and Medicaid waivers and broad flexibilities for health care providers are no longer necessary and will end </a:t>
            </a:r>
          </a:p>
          <a:p>
            <a:r>
              <a:rPr lang="en-US">
                <a:solidFill>
                  <a:srgbClr val="000000"/>
                </a:solidFill>
                <a:latin typeface="+mj-lt"/>
              </a:rPr>
              <a:t>Coverage for COVID-19 testing will change, but USG is maintaining a strong stockpile and distribution channels so that tests remain accessible at no cost in certain community locations</a:t>
            </a:r>
          </a:p>
          <a:p>
            <a:r>
              <a:rPr lang="en-US" i="0">
                <a:solidFill>
                  <a:srgbClr val="000000"/>
                </a:solidFill>
                <a:effectLst/>
                <a:latin typeface="+mj-lt"/>
              </a:rPr>
              <a:t>Certain COVID-19 data reporting and surveillance</a:t>
            </a:r>
          </a:p>
          <a:p>
            <a:r>
              <a:rPr lang="en-US" i="0">
                <a:solidFill>
                  <a:srgbClr val="000000"/>
                </a:solidFill>
                <a:effectLst/>
                <a:latin typeface="+mj-lt"/>
              </a:rPr>
              <a:t>FDA’s ability to detect shortages of critical devices related to COVID-19 will be more limited</a:t>
            </a:r>
          </a:p>
          <a:p>
            <a:r>
              <a:rPr lang="en-US" i="0">
                <a:solidFill>
                  <a:srgbClr val="000000"/>
                </a:solidFill>
                <a:effectLst/>
                <a:latin typeface="+mj-lt"/>
              </a:rPr>
              <a:t>Public Readiness and Emergency Preparedness (PREP) Act liability protections will be amended</a:t>
            </a:r>
            <a:endParaRPr lang="en-US">
              <a:solidFill>
                <a:srgbClr val="000000"/>
              </a:solidFill>
              <a:latin typeface="+mj-lt"/>
            </a:endParaRPr>
          </a:p>
        </p:txBody>
      </p:sp>
      <p:sp>
        <p:nvSpPr>
          <p:cNvPr id="7" name="TextBox 6">
            <a:extLst>
              <a:ext uri="{FF2B5EF4-FFF2-40B4-BE49-F238E27FC236}">
                <a16:creationId xmlns:a16="http://schemas.microsoft.com/office/drawing/2014/main" id="{9D149FFE-C5B6-8D0D-C7B5-EEB2733F679C}"/>
              </a:ext>
            </a:extLst>
          </p:cNvPr>
          <p:cNvSpPr txBox="1"/>
          <p:nvPr/>
        </p:nvSpPr>
        <p:spPr>
          <a:xfrm>
            <a:off x="2530764" y="1419413"/>
            <a:ext cx="7352145" cy="369332"/>
          </a:xfrm>
          <a:prstGeom prst="rect">
            <a:avLst/>
          </a:prstGeom>
          <a:noFill/>
        </p:spPr>
        <p:txBody>
          <a:bodyPr wrap="square">
            <a:spAutoFit/>
          </a:bodyPr>
          <a:lstStyle/>
          <a:p>
            <a:pPr algn="ctr"/>
            <a:r>
              <a:rPr lang="en-US">
                <a:hlinkClick r:id="rId2"/>
              </a:rPr>
              <a:t>Fact Sheet: End of the COVID-19 Public Health Emergency</a:t>
            </a:r>
            <a:endParaRPr lang="en-US"/>
          </a:p>
        </p:txBody>
      </p:sp>
    </p:spTree>
    <p:extLst>
      <p:ext uri="{BB962C8B-B14F-4D97-AF65-F5344CB8AC3E}">
        <p14:creationId xmlns:p14="http://schemas.microsoft.com/office/powerpoint/2010/main" val="23715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4FCE6-6D6E-5A21-2C93-C2B1B348AC83}"/>
              </a:ext>
            </a:extLst>
          </p:cNvPr>
          <p:cNvSpPr>
            <a:spLocks noGrp="1"/>
          </p:cNvSpPr>
          <p:nvPr>
            <p:ph type="sldNum" sz="quarter" idx="12"/>
          </p:nvPr>
        </p:nvSpPr>
        <p:spPr/>
        <p:txBody>
          <a:bodyPr/>
          <a:lstStyle/>
          <a:p>
            <a:fld id="{3D653FBF-5238-4FF9-AF07-A5A9C466020F}" type="slidenum">
              <a:rPr lang="en-US" smtClean="0"/>
              <a:t>17</a:t>
            </a:fld>
            <a:endParaRPr lang="en-US"/>
          </a:p>
        </p:txBody>
      </p:sp>
      <p:sp>
        <p:nvSpPr>
          <p:cNvPr id="3" name="Title 2">
            <a:extLst>
              <a:ext uri="{FF2B5EF4-FFF2-40B4-BE49-F238E27FC236}">
                <a16:creationId xmlns:a16="http://schemas.microsoft.com/office/drawing/2014/main" id="{BA15867E-1B2C-117D-BDEF-78B8631F602F}"/>
              </a:ext>
            </a:extLst>
          </p:cNvPr>
          <p:cNvSpPr>
            <a:spLocks noGrp="1"/>
          </p:cNvSpPr>
          <p:nvPr>
            <p:ph type="title"/>
          </p:nvPr>
        </p:nvSpPr>
        <p:spPr>
          <a:xfrm>
            <a:off x="574253" y="20548"/>
            <a:ext cx="10207782" cy="1325563"/>
          </a:xfrm>
        </p:spPr>
        <p:txBody>
          <a:bodyPr>
            <a:normAutofit/>
          </a:bodyPr>
          <a:lstStyle/>
          <a:p>
            <a:r>
              <a:rPr lang="en-US" sz="3600"/>
              <a:t>ADDITIONAL PHE RESOURCES</a:t>
            </a:r>
          </a:p>
        </p:txBody>
      </p:sp>
      <p:sp>
        <p:nvSpPr>
          <p:cNvPr id="5" name="Content Placeholder 4">
            <a:extLst>
              <a:ext uri="{FF2B5EF4-FFF2-40B4-BE49-F238E27FC236}">
                <a16:creationId xmlns:a16="http://schemas.microsoft.com/office/drawing/2014/main" id="{9A3E2921-E279-176D-84DD-E177BCB83724}"/>
              </a:ext>
            </a:extLst>
          </p:cNvPr>
          <p:cNvSpPr>
            <a:spLocks noGrp="1"/>
          </p:cNvSpPr>
          <p:nvPr>
            <p:ph idx="1"/>
          </p:nvPr>
        </p:nvSpPr>
        <p:spPr>
          <a:xfrm>
            <a:off x="659409" y="1837346"/>
            <a:ext cx="7449015" cy="4575577"/>
          </a:xfrm>
        </p:spPr>
        <p:txBody>
          <a:bodyPr vert="horz" lIns="91440" tIns="45720" rIns="91440" bIns="45720" rtlCol="0" anchor="t">
            <a:normAutofit fontScale="70000" lnSpcReduction="20000"/>
          </a:bodyPr>
          <a:lstStyle/>
          <a:p>
            <a:pPr>
              <a:lnSpc>
                <a:spcPct val="120000"/>
              </a:lnSpc>
            </a:pPr>
            <a:endParaRPr lang="en-US">
              <a:cs typeface="Arial"/>
            </a:endParaRPr>
          </a:p>
          <a:p>
            <a:pPr>
              <a:lnSpc>
                <a:spcPct val="120000"/>
              </a:lnSpc>
            </a:pPr>
            <a:r>
              <a:rPr lang="en-US">
                <a:ea typeface="+mn-lt"/>
                <a:cs typeface="+mn-lt"/>
                <a:hlinkClick r:id="rId2"/>
              </a:rPr>
              <a:t>Cal/OSHA COVID-19 Resources</a:t>
            </a:r>
            <a:endParaRPr lang="en-US">
              <a:cs typeface="Arial"/>
            </a:endParaRPr>
          </a:p>
          <a:p>
            <a:pPr>
              <a:lnSpc>
                <a:spcPct val="120000"/>
              </a:lnSpc>
            </a:pPr>
            <a:r>
              <a:rPr lang="en-US">
                <a:ea typeface="+mn-lt"/>
                <a:cs typeface="+mn-lt"/>
                <a:hlinkClick r:id="rId3"/>
              </a:rPr>
              <a:t>California Medical Association COVID-19 Resources</a:t>
            </a:r>
            <a:endParaRPr lang="en-US">
              <a:cs typeface="Arial"/>
            </a:endParaRPr>
          </a:p>
          <a:p>
            <a:pPr>
              <a:lnSpc>
                <a:spcPct val="120000"/>
              </a:lnSpc>
            </a:pPr>
            <a:endParaRPr lang="en-US">
              <a:cs typeface="Arial"/>
            </a:endParaRPr>
          </a:p>
          <a:p>
            <a:pPr marL="0" indent="0">
              <a:lnSpc>
                <a:spcPct val="120000"/>
              </a:lnSpc>
              <a:buNone/>
            </a:pPr>
            <a:r>
              <a:rPr lang="en-US">
                <a:solidFill>
                  <a:srgbClr val="000000"/>
                </a:solidFill>
                <a:cs typeface="Arial"/>
              </a:rPr>
              <a:t>Federal Resources</a:t>
            </a:r>
          </a:p>
          <a:p>
            <a:pPr>
              <a:lnSpc>
                <a:spcPct val="120000"/>
              </a:lnSpc>
            </a:pPr>
            <a:r>
              <a:rPr lang="en-US">
                <a:hlinkClick r:id="rId4"/>
              </a:rPr>
              <a:t>Current Emergencies Webpage| CMS</a:t>
            </a:r>
            <a:endParaRPr lang="en-US">
              <a:cs typeface="Arial"/>
            </a:endParaRPr>
          </a:p>
          <a:p>
            <a:pPr>
              <a:lnSpc>
                <a:spcPct val="120000"/>
              </a:lnSpc>
            </a:pPr>
            <a:r>
              <a:rPr lang="en-US">
                <a:ea typeface="+mn-lt"/>
                <a:cs typeface="+mn-lt"/>
                <a:hlinkClick r:id="rId5"/>
              </a:rPr>
              <a:t>COVID-19 Therapeutics | HHS/ASPR</a:t>
            </a:r>
            <a:endParaRPr lang="en-US">
              <a:cs typeface="Arial"/>
            </a:endParaRPr>
          </a:p>
          <a:p>
            <a:pPr>
              <a:lnSpc>
                <a:spcPct val="120000"/>
              </a:lnSpc>
            </a:pPr>
            <a:r>
              <a:rPr lang="en-US">
                <a:ea typeface="+mn-lt"/>
                <a:cs typeface="+mn-lt"/>
                <a:hlinkClick r:id="rId6"/>
              </a:rPr>
              <a:t>Interim Clinical Considerations for Use of COVID-19 Vaccines | CDC</a:t>
            </a:r>
            <a:endParaRPr lang="en-US">
              <a:ea typeface="+mn-lt"/>
              <a:cs typeface="+mn-lt"/>
            </a:endParaRPr>
          </a:p>
          <a:p>
            <a:pPr>
              <a:lnSpc>
                <a:spcPct val="120000"/>
              </a:lnSpc>
            </a:pPr>
            <a:r>
              <a:rPr lang="en-US">
                <a:hlinkClick r:id="rId7"/>
              </a:rPr>
              <a:t>FAQs: What happens to EUAs when a public health emergency ends? | FDA</a:t>
            </a:r>
            <a:endParaRPr lang="en-US">
              <a:cs typeface="Arial"/>
            </a:endParaRPr>
          </a:p>
          <a:p>
            <a:endParaRPr lang="en-US">
              <a:cs typeface="Arial"/>
            </a:endParaRPr>
          </a:p>
        </p:txBody>
      </p:sp>
      <p:pic>
        <p:nvPicPr>
          <p:cNvPr id="4" name="Picture 5" descr="Free picture: chemicals, disinfectant, face mask, hygiene, infectious ...">
            <a:extLst>
              <a:ext uri="{FF2B5EF4-FFF2-40B4-BE49-F238E27FC236}">
                <a16:creationId xmlns:a16="http://schemas.microsoft.com/office/drawing/2014/main" id="{9BCEAEDB-7879-B086-4003-68A10CFA5FDC}"/>
              </a:ext>
            </a:extLst>
          </p:cNvPr>
          <p:cNvPicPr>
            <a:picLocks noChangeAspect="1"/>
          </p:cNvPicPr>
          <p:nvPr/>
        </p:nvPicPr>
        <p:blipFill>
          <a:blip r:embed="rId8"/>
          <a:stretch>
            <a:fillRect/>
          </a:stretch>
        </p:blipFill>
        <p:spPr>
          <a:xfrm>
            <a:off x="8108424" y="2515084"/>
            <a:ext cx="3753128" cy="2506199"/>
          </a:xfrm>
          <a:prstGeom prst="rect">
            <a:avLst/>
          </a:prstGeom>
        </p:spPr>
      </p:pic>
      <p:sp>
        <p:nvSpPr>
          <p:cNvPr id="6" name="TextBox 5">
            <a:extLst>
              <a:ext uri="{FF2B5EF4-FFF2-40B4-BE49-F238E27FC236}">
                <a16:creationId xmlns:a16="http://schemas.microsoft.com/office/drawing/2014/main" id="{03F9053C-F8B5-F809-F7F0-54369296F833}"/>
              </a:ext>
            </a:extLst>
          </p:cNvPr>
          <p:cNvSpPr txBox="1"/>
          <p:nvPr/>
        </p:nvSpPr>
        <p:spPr>
          <a:xfrm>
            <a:off x="659409" y="1621902"/>
            <a:ext cx="35484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0000"/>
                </a:solidFill>
              </a:rPr>
              <a:t>California Resources</a:t>
            </a:r>
          </a:p>
        </p:txBody>
      </p:sp>
    </p:spTree>
    <p:extLst>
      <p:ext uri="{BB962C8B-B14F-4D97-AF65-F5344CB8AC3E}">
        <p14:creationId xmlns:p14="http://schemas.microsoft.com/office/powerpoint/2010/main" val="1698467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6E3B39-D3D7-7F84-4610-844F3A23C10B}"/>
              </a:ext>
            </a:extLst>
          </p:cNvPr>
          <p:cNvSpPr>
            <a:spLocks noGrp="1"/>
          </p:cNvSpPr>
          <p:nvPr>
            <p:ph type="ctrTitle"/>
          </p:nvPr>
        </p:nvSpPr>
        <p:spPr/>
        <p:txBody>
          <a:bodyPr/>
          <a:lstStyle/>
          <a:p>
            <a:r>
              <a:rPr lang="en-US" dirty="0"/>
              <a:t>COVID-19 TREATMENT &amp; </a:t>
            </a:r>
            <a:br>
              <a:rPr lang="en-US" dirty="0"/>
            </a:br>
            <a:r>
              <a:rPr lang="en-US" dirty="0"/>
              <a:t>LONG COVID</a:t>
            </a:r>
          </a:p>
        </p:txBody>
      </p:sp>
      <p:sp>
        <p:nvSpPr>
          <p:cNvPr id="2" name="Slide Number Placeholder 1">
            <a:extLst>
              <a:ext uri="{FF2B5EF4-FFF2-40B4-BE49-F238E27FC236}">
                <a16:creationId xmlns:a16="http://schemas.microsoft.com/office/drawing/2014/main" id="{2915D9D3-09DE-4EAA-E717-5EB0811ECB49}"/>
              </a:ext>
            </a:extLst>
          </p:cNvPr>
          <p:cNvSpPr>
            <a:spLocks noGrp="1"/>
          </p:cNvSpPr>
          <p:nvPr>
            <p:ph type="sldNum" sz="quarter" idx="12"/>
          </p:nvPr>
        </p:nvSpPr>
        <p:spPr/>
        <p:txBody>
          <a:bodyPr/>
          <a:lstStyle/>
          <a:p>
            <a:fld id="{3D653FBF-5238-4FF9-AF07-A5A9C466020F}" type="slidenum">
              <a:rPr lang="en-US" smtClean="0"/>
              <a:t>18</a:t>
            </a:fld>
            <a:endParaRPr lang="en-US"/>
          </a:p>
        </p:txBody>
      </p:sp>
    </p:spTree>
    <p:extLst>
      <p:ext uri="{BB962C8B-B14F-4D97-AF65-F5344CB8AC3E}">
        <p14:creationId xmlns:p14="http://schemas.microsoft.com/office/powerpoint/2010/main" val="925615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BB845-B4B2-347F-24C6-280A66AB99AB}"/>
              </a:ext>
            </a:extLst>
          </p:cNvPr>
          <p:cNvSpPr>
            <a:spLocks noGrp="1"/>
          </p:cNvSpPr>
          <p:nvPr>
            <p:ph type="sldNum" sz="quarter" idx="12"/>
          </p:nvPr>
        </p:nvSpPr>
        <p:spPr/>
        <p:txBody>
          <a:bodyPr/>
          <a:lstStyle/>
          <a:p>
            <a:fld id="{CFBA6597-D7DA-DC49-90B6-6291F05CD5D3}" type="slidenum">
              <a:rPr lang="en-US" smtClean="0"/>
              <a:t>19</a:t>
            </a:fld>
            <a:endParaRPr lang="en-US"/>
          </a:p>
        </p:txBody>
      </p:sp>
      <p:sp>
        <p:nvSpPr>
          <p:cNvPr id="3" name="Title 2">
            <a:extLst>
              <a:ext uri="{FF2B5EF4-FFF2-40B4-BE49-F238E27FC236}">
                <a16:creationId xmlns:a16="http://schemas.microsoft.com/office/drawing/2014/main" id="{BC8095CB-496A-4EA0-3E2C-2FA0D30DAF8B}"/>
              </a:ext>
            </a:extLst>
          </p:cNvPr>
          <p:cNvSpPr>
            <a:spLocks noGrp="1"/>
          </p:cNvSpPr>
          <p:nvPr>
            <p:ph type="title"/>
          </p:nvPr>
        </p:nvSpPr>
        <p:spPr>
          <a:xfrm>
            <a:off x="543827" y="231166"/>
            <a:ext cx="6762983" cy="741362"/>
          </a:xfrm>
        </p:spPr>
        <p:txBody>
          <a:bodyPr/>
          <a:lstStyle/>
          <a:p>
            <a:r>
              <a:rPr lang="en-US" sz="3600">
                <a:solidFill>
                  <a:schemeClr val="bg1"/>
                </a:solidFill>
                <a:ea typeface="+mn-lt"/>
                <a:cs typeface="+mn-lt"/>
              </a:rPr>
              <a:t>EFFECTIVENESS OF COVID-19 TREATMENT</a:t>
            </a:r>
            <a:endParaRPr lang="en-US" sz="3600">
              <a:solidFill>
                <a:schemeClr val="bg1"/>
              </a:solidFill>
              <a:cs typeface="Arial"/>
            </a:endParaRPr>
          </a:p>
        </p:txBody>
      </p:sp>
      <p:sp>
        <p:nvSpPr>
          <p:cNvPr id="4" name="TextBox 3">
            <a:extLst>
              <a:ext uri="{FF2B5EF4-FFF2-40B4-BE49-F238E27FC236}">
                <a16:creationId xmlns:a16="http://schemas.microsoft.com/office/drawing/2014/main" id="{F3165A1D-7AA2-79A4-DC46-C7BC100C1BD1}"/>
              </a:ext>
            </a:extLst>
          </p:cNvPr>
          <p:cNvSpPr txBox="1"/>
          <p:nvPr/>
        </p:nvSpPr>
        <p:spPr>
          <a:xfrm>
            <a:off x="91343" y="2325930"/>
            <a:ext cx="6418394" cy="3600986"/>
          </a:xfrm>
          <a:prstGeom prst="rect">
            <a:avLst/>
          </a:prstGeom>
          <a:noFill/>
        </p:spPr>
        <p:txBody>
          <a:bodyPr wrap="square" lIns="91440" tIns="45720" rIns="91440" bIns="45720" rtlCol="0" anchor="t">
            <a:spAutoFit/>
          </a:bodyPr>
          <a:lstStyle/>
          <a:p>
            <a:pPr marL="457200" indent="-457200">
              <a:spcBef>
                <a:spcPts val="600"/>
              </a:spcBef>
              <a:spcAft>
                <a:spcPts val="600"/>
              </a:spcAft>
              <a:buFont typeface="Arial"/>
              <a:buChar char="•"/>
            </a:pPr>
            <a:r>
              <a:rPr lang="en-US" sz="2600">
                <a:solidFill>
                  <a:srgbClr val="000000"/>
                </a:solidFill>
                <a:ea typeface="+mn-lt"/>
                <a:cs typeface="+mn-lt"/>
              </a:rPr>
              <a:t>Paxlovid (nirmatrelvir-ritonavir) and</a:t>
            </a:r>
            <a:r>
              <a:rPr lang="en-US" sz="2600">
                <a:solidFill>
                  <a:srgbClr val="595959"/>
                </a:solidFill>
                <a:ea typeface="+mn-lt"/>
                <a:cs typeface="+mn-lt"/>
              </a:rPr>
              <a:t> </a:t>
            </a:r>
            <a:r>
              <a:rPr lang="en-US" sz="2600" err="1">
                <a:solidFill>
                  <a:srgbClr val="000000"/>
                </a:solidFill>
                <a:ea typeface="+mn-lt"/>
                <a:cs typeface="+mn-lt"/>
              </a:rPr>
              <a:t>Lagevrio</a:t>
            </a:r>
            <a:r>
              <a:rPr lang="en-US" sz="2600">
                <a:solidFill>
                  <a:srgbClr val="000000"/>
                </a:solidFill>
                <a:ea typeface="+mn-lt"/>
                <a:cs typeface="+mn-lt"/>
              </a:rPr>
              <a:t> (</a:t>
            </a:r>
            <a:r>
              <a:rPr lang="en-US" sz="2600" err="1">
                <a:solidFill>
                  <a:srgbClr val="000000"/>
                </a:solidFill>
                <a:ea typeface="+mn-lt"/>
                <a:cs typeface="+mn-lt"/>
              </a:rPr>
              <a:t>molnupiravir</a:t>
            </a:r>
            <a:r>
              <a:rPr lang="en-US" sz="2600">
                <a:solidFill>
                  <a:srgbClr val="000000"/>
                </a:solidFill>
                <a:ea typeface="+mn-lt"/>
                <a:cs typeface="+mn-lt"/>
              </a:rPr>
              <a:t>) both associated with reduced mortality rates in COVID-19 patients</a:t>
            </a:r>
            <a:endParaRPr lang="en-US" sz="2600">
              <a:solidFill>
                <a:srgbClr val="000000"/>
              </a:solidFill>
              <a:cs typeface="Arial"/>
            </a:endParaRPr>
          </a:p>
          <a:p>
            <a:pPr marL="457200" indent="-457200">
              <a:spcBef>
                <a:spcPts val="600"/>
              </a:spcBef>
              <a:spcAft>
                <a:spcPts val="600"/>
              </a:spcAft>
              <a:buFont typeface="Arial"/>
              <a:buChar char="•"/>
            </a:pPr>
            <a:r>
              <a:rPr lang="en-US" sz="2600">
                <a:solidFill>
                  <a:srgbClr val="000000"/>
                </a:solidFill>
                <a:ea typeface="+mn-lt"/>
                <a:cs typeface="+mn-lt"/>
              </a:rPr>
              <a:t>Both were each associated with a 77% reduced risk for death</a:t>
            </a:r>
          </a:p>
          <a:p>
            <a:pPr marL="457200" indent="-457200">
              <a:spcBef>
                <a:spcPts val="600"/>
              </a:spcBef>
              <a:spcAft>
                <a:spcPts val="600"/>
              </a:spcAft>
              <a:buFont typeface="Arial"/>
              <a:buChar char="•"/>
            </a:pPr>
            <a:r>
              <a:rPr lang="en-US" sz="2600">
                <a:solidFill>
                  <a:srgbClr val="000000"/>
                </a:solidFill>
                <a:cs typeface="Arial"/>
              </a:rPr>
              <a:t>Only Paxlovid was associated with a 27% reduced risk for hospitalization</a:t>
            </a:r>
            <a:endParaRPr lang="en-US" sz="2600">
              <a:cs typeface="Arial"/>
            </a:endParaRPr>
          </a:p>
        </p:txBody>
      </p:sp>
      <p:sp>
        <p:nvSpPr>
          <p:cNvPr id="6" name="TextBox 5">
            <a:extLst>
              <a:ext uri="{FF2B5EF4-FFF2-40B4-BE49-F238E27FC236}">
                <a16:creationId xmlns:a16="http://schemas.microsoft.com/office/drawing/2014/main" id="{4AF36A1C-B389-5A46-BA4D-B7F808252849}"/>
              </a:ext>
            </a:extLst>
          </p:cNvPr>
          <p:cNvSpPr txBox="1"/>
          <p:nvPr/>
        </p:nvSpPr>
        <p:spPr>
          <a:xfrm>
            <a:off x="2275640" y="1387619"/>
            <a:ext cx="79175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1400">
                <a:solidFill>
                  <a:srgbClr val="000000"/>
                </a:solidFill>
                <a:latin typeface="Arial"/>
                <a:cs typeface="Calibri"/>
                <a:hlinkClick r:id="rId2"/>
              </a:rPr>
              <a:t>Effectiveness of COVID-19 Treatment With Nirmatrelvir–Ritonavir or </a:t>
            </a:r>
            <a:r>
              <a:rPr lang="en-US" sz="1400" err="1">
                <a:solidFill>
                  <a:srgbClr val="000000"/>
                </a:solidFill>
                <a:latin typeface="Arial"/>
                <a:cs typeface="Calibri"/>
                <a:hlinkClick r:id="rId2"/>
              </a:rPr>
              <a:t>Molnupiravir</a:t>
            </a:r>
            <a:r>
              <a:rPr lang="en-US" sz="1400">
                <a:solidFill>
                  <a:srgbClr val="000000"/>
                </a:solidFill>
                <a:latin typeface="Arial"/>
                <a:cs typeface="Calibri"/>
                <a:hlinkClick r:id="rId2"/>
              </a:rPr>
              <a:t> Among U.S. Veterans: Target Trial Emulation Studies With One-Month and Six-Month Outcomes</a:t>
            </a:r>
            <a:endParaRPr lang="en-US">
              <a:latin typeface="Arial"/>
              <a:cs typeface="Calibri"/>
            </a:endParaRPr>
          </a:p>
        </p:txBody>
      </p:sp>
      <p:pic>
        <p:nvPicPr>
          <p:cNvPr id="7" name="Picture 6">
            <a:extLst>
              <a:ext uri="{FF2B5EF4-FFF2-40B4-BE49-F238E27FC236}">
                <a16:creationId xmlns:a16="http://schemas.microsoft.com/office/drawing/2014/main" id="{40666887-7B2B-AEF1-B13D-45A44C2DDFC8}"/>
              </a:ext>
            </a:extLst>
          </p:cNvPr>
          <p:cNvPicPr>
            <a:picLocks noChangeAspect="1"/>
          </p:cNvPicPr>
          <p:nvPr/>
        </p:nvPicPr>
        <p:blipFill>
          <a:blip r:embed="rId3"/>
          <a:stretch>
            <a:fillRect/>
          </a:stretch>
        </p:blipFill>
        <p:spPr>
          <a:xfrm>
            <a:off x="6662562" y="2710021"/>
            <a:ext cx="5438095" cy="3066667"/>
          </a:xfrm>
          <a:prstGeom prst="rect">
            <a:avLst/>
          </a:prstGeom>
        </p:spPr>
      </p:pic>
    </p:spTree>
    <p:extLst>
      <p:ext uri="{BB962C8B-B14F-4D97-AF65-F5344CB8AC3E}">
        <p14:creationId xmlns:p14="http://schemas.microsoft.com/office/powerpoint/2010/main" val="288385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7C5C6F-283E-1A70-41BE-E41189CA16C8}"/>
              </a:ext>
            </a:extLst>
          </p:cNvPr>
          <p:cNvSpPr>
            <a:spLocks noGrp="1"/>
          </p:cNvSpPr>
          <p:nvPr>
            <p:ph type="sldNum" sz="quarter" idx="12"/>
          </p:nvPr>
        </p:nvSpPr>
        <p:spPr/>
        <p:txBody>
          <a:bodyPr/>
          <a:lstStyle/>
          <a:p>
            <a:fld id="{E02E5DD3-0B0F-4C10-BF6F-C82761C58125}" type="slidenum">
              <a:rPr lang="en-US" smtClean="0"/>
              <a:t>2</a:t>
            </a:fld>
            <a:endParaRPr lang="en-US"/>
          </a:p>
        </p:txBody>
      </p:sp>
      <p:sp>
        <p:nvSpPr>
          <p:cNvPr id="5" name="Title 4">
            <a:extLst>
              <a:ext uri="{FF2B5EF4-FFF2-40B4-BE49-F238E27FC236}">
                <a16:creationId xmlns:a16="http://schemas.microsoft.com/office/drawing/2014/main" id="{0C7DB1DC-BAD4-EFAB-F2DC-118A29EB192D}"/>
              </a:ext>
            </a:extLst>
          </p:cNvPr>
          <p:cNvSpPr>
            <a:spLocks noGrp="1"/>
          </p:cNvSpPr>
          <p:nvPr>
            <p:ph type="title"/>
          </p:nvPr>
        </p:nvSpPr>
        <p:spPr>
          <a:xfrm>
            <a:off x="256309" y="0"/>
            <a:ext cx="10207782" cy="1325563"/>
          </a:xfrm>
        </p:spPr>
        <p:txBody>
          <a:bodyPr/>
          <a:lstStyle/>
          <a:p>
            <a:r>
              <a:rPr lang="en-US"/>
              <a:t>END OF PHE ANNOUNCEMENTS</a:t>
            </a:r>
          </a:p>
        </p:txBody>
      </p:sp>
      <p:graphicFrame>
        <p:nvGraphicFramePr>
          <p:cNvPr id="8" name="Diagram 7">
            <a:extLst>
              <a:ext uri="{FF2B5EF4-FFF2-40B4-BE49-F238E27FC236}">
                <a16:creationId xmlns:a16="http://schemas.microsoft.com/office/drawing/2014/main" id="{837558C4-EDC9-E921-C7C0-83A41E73A763}"/>
              </a:ext>
            </a:extLst>
          </p:cNvPr>
          <p:cNvGraphicFramePr/>
          <p:nvPr>
            <p:extLst>
              <p:ext uri="{D42A27DB-BD31-4B8C-83A1-F6EECF244321}">
                <p14:modId xmlns:p14="http://schemas.microsoft.com/office/powerpoint/2010/main" val="2705663460"/>
              </p:ext>
            </p:extLst>
          </p:nvPr>
        </p:nvGraphicFramePr>
        <p:xfrm>
          <a:off x="1986618" y="1567585"/>
          <a:ext cx="8218764" cy="5153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8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7EE3E3-7A01-A5BE-EA8F-BA14333AE477}"/>
              </a:ext>
            </a:extLst>
          </p:cNvPr>
          <p:cNvSpPr>
            <a:spLocks noGrp="1"/>
          </p:cNvSpPr>
          <p:nvPr>
            <p:ph type="sldNum" sz="quarter" idx="12"/>
          </p:nvPr>
        </p:nvSpPr>
        <p:spPr/>
        <p:txBody>
          <a:bodyPr/>
          <a:lstStyle/>
          <a:p>
            <a:fld id="{CFBA6597-D7DA-DC49-90B6-6291F05CD5D3}" type="slidenum">
              <a:rPr lang="en-US" smtClean="0"/>
              <a:t>20</a:t>
            </a:fld>
            <a:endParaRPr lang="en-US"/>
          </a:p>
        </p:txBody>
      </p:sp>
      <p:sp>
        <p:nvSpPr>
          <p:cNvPr id="3" name="Title 2">
            <a:extLst>
              <a:ext uri="{FF2B5EF4-FFF2-40B4-BE49-F238E27FC236}">
                <a16:creationId xmlns:a16="http://schemas.microsoft.com/office/drawing/2014/main" id="{00236CCD-4856-67A8-98E2-E1940A08ED02}"/>
              </a:ext>
            </a:extLst>
          </p:cNvPr>
          <p:cNvSpPr>
            <a:spLocks noGrp="1"/>
          </p:cNvSpPr>
          <p:nvPr>
            <p:ph type="title"/>
          </p:nvPr>
        </p:nvSpPr>
        <p:spPr>
          <a:xfrm>
            <a:off x="555630" y="294422"/>
            <a:ext cx="5540370" cy="741362"/>
          </a:xfrm>
        </p:spPr>
        <p:txBody>
          <a:bodyPr/>
          <a:lstStyle/>
          <a:p>
            <a:r>
              <a:rPr lang="en-US" sz="3600">
                <a:solidFill>
                  <a:schemeClr val="bg1"/>
                </a:solidFill>
                <a:cs typeface="Arial"/>
              </a:rPr>
              <a:t>PAXLOVID AVAILABILITY</a:t>
            </a:r>
            <a:endParaRPr lang="en-US" sz="3600">
              <a:solidFill>
                <a:schemeClr val="bg1"/>
              </a:solidFill>
            </a:endParaRPr>
          </a:p>
        </p:txBody>
      </p:sp>
      <p:sp>
        <p:nvSpPr>
          <p:cNvPr id="4" name="TextBox 3">
            <a:extLst>
              <a:ext uri="{FF2B5EF4-FFF2-40B4-BE49-F238E27FC236}">
                <a16:creationId xmlns:a16="http://schemas.microsoft.com/office/drawing/2014/main" id="{CDAC8CC3-C87F-1170-29DA-F348D3603CAF}"/>
              </a:ext>
            </a:extLst>
          </p:cNvPr>
          <p:cNvSpPr txBox="1"/>
          <p:nvPr/>
        </p:nvSpPr>
        <p:spPr>
          <a:xfrm>
            <a:off x="2299855" y="1442605"/>
            <a:ext cx="73758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2"/>
              </a:rPr>
              <a:t>FDA Approves First Oral Antiviral for Treatment of COVID-19 in Adults</a:t>
            </a:r>
            <a:endParaRPr lang="en-US"/>
          </a:p>
        </p:txBody>
      </p:sp>
      <p:sp>
        <p:nvSpPr>
          <p:cNvPr id="5" name="TextBox 4">
            <a:extLst>
              <a:ext uri="{FF2B5EF4-FFF2-40B4-BE49-F238E27FC236}">
                <a16:creationId xmlns:a16="http://schemas.microsoft.com/office/drawing/2014/main" id="{1390E25E-83F4-A2A2-A2E3-5B20F5C53587}"/>
              </a:ext>
            </a:extLst>
          </p:cNvPr>
          <p:cNvSpPr txBox="1"/>
          <p:nvPr/>
        </p:nvSpPr>
        <p:spPr>
          <a:xfrm>
            <a:off x="4322618" y="2421082"/>
            <a:ext cx="760441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rgbClr val="000000"/>
                </a:solidFill>
                <a:latin typeface="Arial"/>
                <a:cs typeface="Arial"/>
              </a:rPr>
              <a:t>FDA approved Paxlovid (nirmatrelvir and ritonavir) for treatment of mild-to-moderate COVID-19 in adults at high risk for progression to severe COVID-19, including hospitalization or death</a:t>
            </a:r>
          </a:p>
          <a:p>
            <a:pPr marL="285750" indent="-285750">
              <a:buFont typeface="Arial"/>
              <a:buChar char="•"/>
            </a:pPr>
            <a:r>
              <a:rPr lang="en-US" sz="2400">
                <a:solidFill>
                  <a:srgbClr val="000000"/>
                </a:solidFill>
                <a:ea typeface="+mn-lt"/>
                <a:cs typeface="+mn-lt"/>
              </a:rPr>
              <a:t>Paxlovid under EUA is available for treatment of eligible children ages 12-17 who are not covered by full approval</a:t>
            </a:r>
          </a:p>
          <a:p>
            <a:pPr marL="285750" indent="-285750">
              <a:buFont typeface="Arial"/>
              <a:buChar char="•"/>
            </a:pPr>
            <a:r>
              <a:rPr lang="en-US" sz="2400">
                <a:solidFill>
                  <a:srgbClr val="000000"/>
                </a:solidFill>
                <a:ea typeface="+mn-lt"/>
                <a:cs typeface="+mn-lt"/>
              </a:rPr>
              <a:t>Not approved or authorized for use as a pre-exposure or post-exposure prophylaxis</a:t>
            </a:r>
          </a:p>
          <a:p>
            <a:pPr marL="285750" indent="-285750">
              <a:buFont typeface="Arial"/>
              <a:buChar char="•"/>
            </a:pPr>
            <a:r>
              <a:rPr lang="en-US" sz="2400">
                <a:solidFill>
                  <a:srgbClr val="000000"/>
                </a:solidFill>
                <a:latin typeface="Arial"/>
                <a:cs typeface="Arial"/>
              </a:rPr>
              <a:t>Paxlovid supply is underutilized and available at no cost to eligible patients</a:t>
            </a:r>
          </a:p>
        </p:txBody>
      </p:sp>
      <p:sp>
        <p:nvSpPr>
          <p:cNvPr id="6" name="TextBox 5">
            <a:extLst>
              <a:ext uri="{FF2B5EF4-FFF2-40B4-BE49-F238E27FC236}">
                <a16:creationId xmlns:a16="http://schemas.microsoft.com/office/drawing/2014/main" id="{B56F95F3-3934-C1C5-8FDC-C673FC13470A}"/>
              </a:ext>
            </a:extLst>
          </p:cNvPr>
          <p:cNvSpPr txBox="1"/>
          <p:nvPr/>
        </p:nvSpPr>
        <p:spPr>
          <a:xfrm>
            <a:off x="4412673" y="1884218"/>
            <a:ext cx="3427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Paxlovid Prescribing Flyer</a:t>
            </a:r>
            <a:endParaRPr lang="en-US"/>
          </a:p>
        </p:txBody>
      </p:sp>
      <p:pic>
        <p:nvPicPr>
          <p:cNvPr id="7" name="Picture 7">
            <a:extLst>
              <a:ext uri="{FF2B5EF4-FFF2-40B4-BE49-F238E27FC236}">
                <a16:creationId xmlns:a16="http://schemas.microsoft.com/office/drawing/2014/main" id="{2CDF7186-25D0-3E52-29B4-B504669C038E}"/>
              </a:ext>
            </a:extLst>
          </p:cNvPr>
          <p:cNvPicPr>
            <a:picLocks noChangeAspect="1"/>
          </p:cNvPicPr>
          <p:nvPr/>
        </p:nvPicPr>
        <p:blipFill>
          <a:blip r:embed="rId4"/>
          <a:stretch>
            <a:fillRect/>
          </a:stretch>
        </p:blipFill>
        <p:spPr>
          <a:xfrm>
            <a:off x="238991" y="3029816"/>
            <a:ext cx="3834245" cy="2157845"/>
          </a:xfrm>
          <a:prstGeom prst="rect">
            <a:avLst/>
          </a:prstGeom>
        </p:spPr>
      </p:pic>
    </p:spTree>
    <p:extLst>
      <p:ext uri="{BB962C8B-B14F-4D97-AF65-F5344CB8AC3E}">
        <p14:creationId xmlns:p14="http://schemas.microsoft.com/office/powerpoint/2010/main" val="255788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F5D06-8289-4F1A-DBAD-0BCC286AEC97}"/>
              </a:ext>
            </a:extLst>
          </p:cNvPr>
          <p:cNvSpPr>
            <a:spLocks noGrp="1"/>
          </p:cNvSpPr>
          <p:nvPr>
            <p:ph type="sldNum" sz="quarter" idx="12"/>
          </p:nvPr>
        </p:nvSpPr>
        <p:spPr/>
        <p:txBody>
          <a:bodyPr/>
          <a:lstStyle/>
          <a:p>
            <a:fld id="{CFBA6597-D7DA-DC49-90B6-6291F05CD5D3}" type="slidenum">
              <a:rPr lang="en-US" smtClean="0"/>
              <a:t>21</a:t>
            </a:fld>
            <a:endParaRPr lang="en-US"/>
          </a:p>
        </p:txBody>
      </p:sp>
      <p:sp>
        <p:nvSpPr>
          <p:cNvPr id="3" name="Title 2">
            <a:extLst>
              <a:ext uri="{FF2B5EF4-FFF2-40B4-BE49-F238E27FC236}">
                <a16:creationId xmlns:a16="http://schemas.microsoft.com/office/drawing/2014/main" id="{D98381D7-F742-DF72-F6C6-7AC51EBC639C}"/>
              </a:ext>
            </a:extLst>
          </p:cNvPr>
          <p:cNvSpPr>
            <a:spLocks noGrp="1"/>
          </p:cNvSpPr>
          <p:nvPr>
            <p:ph type="title"/>
          </p:nvPr>
        </p:nvSpPr>
        <p:spPr>
          <a:xfrm>
            <a:off x="565706" y="307571"/>
            <a:ext cx="7599239" cy="741362"/>
          </a:xfrm>
        </p:spPr>
        <p:txBody>
          <a:bodyPr/>
          <a:lstStyle/>
          <a:p>
            <a:r>
              <a:rPr lang="en-US" sz="3600" dirty="0">
                <a:solidFill>
                  <a:schemeClr val="bg1"/>
                </a:solidFill>
              </a:rPr>
              <a:t>RETURN TO WORK LONG COVID</a:t>
            </a:r>
          </a:p>
        </p:txBody>
      </p:sp>
      <p:sp>
        <p:nvSpPr>
          <p:cNvPr id="4" name="TextBox 3">
            <a:extLst>
              <a:ext uri="{FF2B5EF4-FFF2-40B4-BE49-F238E27FC236}">
                <a16:creationId xmlns:a16="http://schemas.microsoft.com/office/drawing/2014/main" id="{F0DBB1E3-1DC9-DB1A-94DB-5B91A8E7470F}"/>
              </a:ext>
            </a:extLst>
          </p:cNvPr>
          <p:cNvSpPr txBox="1"/>
          <p:nvPr/>
        </p:nvSpPr>
        <p:spPr>
          <a:xfrm>
            <a:off x="658070" y="1571106"/>
            <a:ext cx="10855057"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6% of Omicron Infected conservatively estimated to develop Long COVID – 18% of infected not expected to return to work.  (</a:t>
            </a:r>
            <a:r>
              <a:rPr lang="en-US" u="sng" dirty="0">
                <a:solidFill>
                  <a:srgbClr val="000000"/>
                </a:solidFill>
              </a:rPr>
              <a:t>Currently only 50% full time back at work</a:t>
            </a:r>
            <a:r>
              <a:rPr lang="en-US" dirty="0">
                <a:solidFill>
                  <a:srgbClr val="000000"/>
                </a:solidFill>
              </a:rPr>
              <a:t>)</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Long Covid Risk: Unvaccinated, not Paxlovid/</a:t>
            </a:r>
            <a:r>
              <a:rPr lang="en-US" dirty="0" err="1">
                <a:solidFill>
                  <a:srgbClr val="000000"/>
                </a:solidFill>
              </a:rPr>
              <a:t>molnupiravir</a:t>
            </a:r>
            <a:r>
              <a:rPr lang="en-US" dirty="0">
                <a:solidFill>
                  <a:srgbClr val="000000"/>
                </a:solidFill>
              </a:rPr>
              <a:t> treated, 2 or more COVID infections.</a:t>
            </a:r>
          </a:p>
          <a:p>
            <a:r>
              <a:rPr lang="en-US" dirty="0">
                <a:solidFill>
                  <a:srgbClr val="000000"/>
                </a:solidFill>
              </a:rPr>
              <a:t>           Etiology – “persisting immune dysregulation.”  Long Term many sequalae unknown</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Long COVID </a:t>
            </a:r>
            <a:r>
              <a:rPr lang="en-US" u="sng" dirty="0">
                <a:solidFill>
                  <a:srgbClr val="000000"/>
                </a:solidFill>
              </a:rPr>
              <a:t>significant impact:</a:t>
            </a:r>
            <a:r>
              <a:rPr lang="en-US" dirty="0">
                <a:solidFill>
                  <a:srgbClr val="000000"/>
                </a:solidFill>
              </a:rPr>
              <a:t> families, spouses, children, employers, healthcare costs, income, economic recovery in setting of labor shortage – especially skilled workers.</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Primary Care Healthcare providers – major source of care for Long COVID patients. Few specialized treatment centers with months long waiting lists.  </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u="sng" dirty="0">
                <a:solidFill>
                  <a:srgbClr val="000000"/>
                </a:solidFill>
              </a:rPr>
              <a:t>BOTTOM LINE - Very Slow Graduated Back to work activity steps (</a:t>
            </a:r>
            <a:r>
              <a:rPr lang="en-US" b="1" u="sng" dirty="0">
                <a:solidFill>
                  <a:srgbClr val="000000"/>
                </a:solidFill>
              </a:rPr>
              <a:t>NOT</a:t>
            </a:r>
            <a:r>
              <a:rPr lang="en-US" u="sng" dirty="0">
                <a:solidFill>
                  <a:srgbClr val="000000"/>
                </a:solidFill>
              </a:rPr>
              <a:t> DO NOT COME BACK UNTIL 100%)</a:t>
            </a:r>
            <a:r>
              <a:rPr lang="en-US" dirty="0">
                <a:solidFill>
                  <a:srgbClr val="000000"/>
                </a:solidFill>
              </a:rPr>
              <a:t>.  Methods: </a:t>
            </a:r>
            <a:endParaRPr lang="en-US" u="sng" dirty="0">
              <a:solidFill>
                <a:srgbClr val="000000"/>
              </a:solidFill>
            </a:endParaRPr>
          </a:p>
          <a:p>
            <a:r>
              <a:rPr lang="en-US" dirty="0">
                <a:solidFill>
                  <a:srgbClr val="000000"/>
                </a:solidFill>
              </a:rPr>
              <a:t>		- Small stretch goals “baby steps” increasing activities</a:t>
            </a:r>
          </a:p>
          <a:p>
            <a:r>
              <a:rPr lang="en-US" dirty="0">
                <a:solidFill>
                  <a:srgbClr val="000000"/>
                </a:solidFill>
              </a:rPr>
              <a:t>                             - Closely spaced return visits – Q other week, Once month</a:t>
            </a:r>
          </a:p>
          <a:p>
            <a:r>
              <a:rPr lang="en-US" dirty="0">
                <a:solidFill>
                  <a:srgbClr val="000000"/>
                </a:solidFill>
              </a:rPr>
              <a:t>                             - Reasonable accommodations, when possible, from employer</a:t>
            </a:r>
          </a:p>
          <a:p>
            <a:r>
              <a:rPr lang="en-US" dirty="0">
                <a:solidFill>
                  <a:srgbClr val="000000"/>
                </a:solidFill>
              </a:rPr>
              <a:t>		- Patient maintains employer contact</a:t>
            </a:r>
          </a:p>
          <a:p>
            <a:endParaRPr lang="en-US" dirty="0"/>
          </a:p>
        </p:txBody>
      </p:sp>
    </p:spTree>
    <p:extLst>
      <p:ext uri="{BB962C8B-B14F-4D97-AF65-F5344CB8AC3E}">
        <p14:creationId xmlns:p14="http://schemas.microsoft.com/office/powerpoint/2010/main" val="233854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80330-D77D-4DBB-8F24-B7973719A56D}"/>
              </a:ext>
            </a:extLst>
          </p:cNvPr>
          <p:cNvSpPr>
            <a:spLocks noGrp="1"/>
          </p:cNvSpPr>
          <p:nvPr>
            <p:ph type="sldNum" sz="quarter" idx="12"/>
          </p:nvPr>
        </p:nvSpPr>
        <p:spPr/>
        <p:txBody>
          <a:bodyPr/>
          <a:lstStyle/>
          <a:p>
            <a:fld id="{CFBA6597-D7DA-DC49-90B6-6291F05CD5D3}" type="slidenum">
              <a:rPr lang="en-US" smtClean="0"/>
              <a:t>22</a:t>
            </a:fld>
            <a:endParaRPr lang="en-US"/>
          </a:p>
        </p:txBody>
      </p:sp>
      <p:sp>
        <p:nvSpPr>
          <p:cNvPr id="3" name="Title 2">
            <a:extLst>
              <a:ext uri="{FF2B5EF4-FFF2-40B4-BE49-F238E27FC236}">
                <a16:creationId xmlns:a16="http://schemas.microsoft.com/office/drawing/2014/main" id="{C0411A54-88EA-BFFA-A49B-418546FA3D10}"/>
              </a:ext>
            </a:extLst>
          </p:cNvPr>
          <p:cNvSpPr>
            <a:spLocks noGrp="1"/>
          </p:cNvSpPr>
          <p:nvPr>
            <p:ph type="title"/>
          </p:nvPr>
        </p:nvSpPr>
        <p:spPr>
          <a:xfrm>
            <a:off x="526471" y="213584"/>
            <a:ext cx="8279477" cy="741362"/>
          </a:xfrm>
        </p:spPr>
        <p:txBody>
          <a:bodyPr/>
          <a:lstStyle/>
          <a:p>
            <a:r>
              <a:rPr lang="en-US" sz="3600" dirty="0">
                <a:solidFill>
                  <a:schemeClr val="bg1"/>
                </a:solidFill>
              </a:rPr>
              <a:t>RETURN TO WORK LONG COVID TREATMENT SUMMARY</a:t>
            </a:r>
          </a:p>
        </p:txBody>
      </p:sp>
      <p:sp>
        <p:nvSpPr>
          <p:cNvPr id="4" name="TextBox 3">
            <a:extLst>
              <a:ext uri="{FF2B5EF4-FFF2-40B4-BE49-F238E27FC236}">
                <a16:creationId xmlns:a16="http://schemas.microsoft.com/office/drawing/2014/main" id="{DE2D7BC9-5AEC-FC6A-181C-61386158557E}"/>
              </a:ext>
            </a:extLst>
          </p:cNvPr>
          <p:cNvSpPr txBox="1"/>
          <p:nvPr/>
        </p:nvSpPr>
        <p:spPr>
          <a:xfrm>
            <a:off x="216131" y="1438034"/>
            <a:ext cx="11975869"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Psychological Support </a:t>
            </a:r>
          </a:p>
          <a:p>
            <a:r>
              <a:rPr lang="en-US" dirty="0">
                <a:solidFill>
                  <a:srgbClr val="000000"/>
                </a:solidFill>
              </a:rPr>
              <a:t>                Listen and Validate – patients with guilt, depression, anxiety, PTSD</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Symptom focused history – consider evaluation for existing complicating medical conditions based on history and physical…i.e. Shortness of Breath, Fatigue - CXR, Chest CT pulmonary angiography or MRI for consideration of  continued pulmonary embolism/pulmonary fibrosis, PFTs for asthma/COPD.  </a:t>
            </a:r>
          </a:p>
          <a:p>
            <a:r>
              <a:rPr lang="en-US" dirty="0">
                <a:solidFill>
                  <a:srgbClr val="000000"/>
                </a:solidFill>
              </a:rPr>
              <a:t>	no expensive multi system evaluations – especially as individuals may have limited insurance coverage.</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Rehabilitation Regimen –  LOW and SLOW GRADED EXERCISE i.e. 10-minute walking. Return to work beneficial to recovery. </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Work Return – TITRATED GRADUAL INCREASE</a:t>
            </a:r>
          </a:p>
          <a:p>
            <a:r>
              <a:rPr lang="en-US" dirty="0">
                <a:solidFill>
                  <a:srgbClr val="000000"/>
                </a:solidFill>
              </a:rPr>
              <a:t>	 - 4hrs – 3X week – M-W-F moving gradually to 4 hours – 4 days per week.</a:t>
            </a:r>
          </a:p>
          <a:p>
            <a:r>
              <a:rPr lang="en-US" dirty="0">
                <a:solidFill>
                  <a:srgbClr val="000000"/>
                </a:solidFill>
              </a:rPr>
              <a:t>               - Work from home option when possible – temporary status – appreciate workplace favoritism issues.</a:t>
            </a:r>
          </a:p>
          <a:p>
            <a:r>
              <a:rPr lang="en-US" dirty="0">
                <a:solidFill>
                  <a:srgbClr val="000000"/>
                </a:solidFill>
              </a:rPr>
              <a:t>               - Work environment – ideally self paced, quiet, avoid temperature extremes. </a:t>
            </a:r>
          </a:p>
          <a:p>
            <a:r>
              <a:rPr lang="en-US" dirty="0">
                <a:solidFill>
                  <a:srgbClr val="000000"/>
                </a:solidFill>
              </a:rPr>
              <a:t>	- No safety sensitive duties. </a:t>
            </a:r>
          </a:p>
          <a:p>
            <a:endParaRPr lang="en-US" dirty="0">
              <a:solidFill>
                <a:srgbClr val="000000"/>
              </a:solidFill>
            </a:endParaRPr>
          </a:p>
          <a:p>
            <a:pPr marL="285750" indent="-285750">
              <a:buFont typeface="Arial" panose="020B0604020202020204" pitchFamily="34" charset="0"/>
              <a:buChar char="•"/>
            </a:pPr>
            <a:r>
              <a:rPr lang="en-US" u="sng" dirty="0">
                <a:solidFill>
                  <a:srgbClr val="000000"/>
                </a:solidFill>
              </a:rPr>
              <a:t>Patient</a:t>
            </a:r>
            <a:r>
              <a:rPr lang="en-US" dirty="0">
                <a:solidFill>
                  <a:srgbClr val="000000"/>
                </a:solidFill>
              </a:rPr>
              <a:t> Maintain COMMUNICATION with Employer – patient can share your letterhead updates with progress plan if desired. </a:t>
            </a:r>
          </a:p>
        </p:txBody>
      </p:sp>
    </p:spTree>
    <p:extLst>
      <p:ext uri="{BB962C8B-B14F-4D97-AF65-F5344CB8AC3E}">
        <p14:creationId xmlns:p14="http://schemas.microsoft.com/office/powerpoint/2010/main" val="256774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41D140-9A36-8A81-E316-892FCC025788}"/>
              </a:ext>
            </a:extLst>
          </p:cNvPr>
          <p:cNvSpPr>
            <a:spLocks noGrp="1"/>
          </p:cNvSpPr>
          <p:nvPr>
            <p:ph type="sldNum" sz="quarter" idx="12"/>
          </p:nvPr>
        </p:nvSpPr>
        <p:spPr/>
        <p:txBody>
          <a:bodyPr/>
          <a:lstStyle/>
          <a:p>
            <a:fld id="{CFBA6597-D7DA-DC49-90B6-6291F05CD5D3}" type="slidenum">
              <a:rPr lang="en-US" smtClean="0"/>
              <a:t>23</a:t>
            </a:fld>
            <a:endParaRPr lang="en-US"/>
          </a:p>
        </p:txBody>
      </p:sp>
      <p:sp>
        <p:nvSpPr>
          <p:cNvPr id="3" name="Title 2">
            <a:extLst>
              <a:ext uri="{FF2B5EF4-FFF2-40B4-BE49-F238E27FC236}">
                <a16:creationId xmlns:a16="http://schemas.microsoft.com/office/drawing/2014/main" id="{98A18C72-ADCF-025A-413E-EC1C48C4D397}"/>
              </a:ext>
            </a:extLst>
          </p:cNvPr>
          <p:cNvSpPr>
            <a:spLocks noGrp="1"/>
          </p:cNvSpPr>
          <p:nvPr>
            <p:ph type="title"/>
          </p:nvPr>
        </p:nvSpPr>
        <p:spPr/>
        <p:txBody>
          <a:bodyPr/>
          <a:lstStyle/>
          <a:p>
            <a:r>
              <a:rPr lang="en-US" sz="3600" dirty="0">
                <a:solidFill>
                  <a:schemeClr val="bg1"/>
                </a:solidFill>
              </a:rPr>
              <a:t>LONG COVID WORK IMPACT</a:t>
            </a:r>
          </a:p>
        </p:txBody>
      </p:sp>
      <p:pic>
        <p:nvPicPr>
          <p:cNvPr id="5" name="Picture 4">
            <a:extLst>
              <a:ext uri="{FF2B5EF4-FFF2-40B4-BE49-F238E27FC236}">
                <a16:creationId xmlns:a16="http://schemas.microsoft.com/office/drawing/2014/main" id="{C7BFB1F7-4E49-C15D-5519-877DF7F237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8050" y="1509362"/>
            <a:ext cx="9095899" cy="4592105"/>
          </a:xfrm>
          <a:prstGeom prst="rect">
            <a:avLst/>
          </a:prstGeom>
        </p:spPr>
      </p:pic>
      <p:sp>
        <p:nvSpPr>
          <p:cNvPr id="6" name="TextBox 5">
            <a:extLst>
              <a:ext uri="{FF2B5EF4-FFF2-40B4-BE49-F238E27FC236}">
                <a16:creationId xmlns:a16="http://schemas.microsoft.com/office/drawing/2014/main" id="{641DD064-940A-370F-1FBE-45E7AF8E2622}"/>
              </a:ext>
            </a:extLst>
          </p:cNvPr>
          <p:cNvSpPr txBox="1"/>
          <p:nvPr/>
        </p:nvSpPr>
        <p:spPr>
          <a:xfrm>
            <a:off x="83126" y="6419388"/>
            <a:ext cx="10141527" cy="338554"/>
          </a:xfrm>
          <a:prstGeom prst="rect">
            <a:avLst/>
          </a:prstGeom>
          <a:noFill/>
        </p:spPr>
        <p:txBody>
          <a:bodyPr wrap="square">
            <a:spAutoFit/>
          </a:bodyPr>
          <a:lstStyle/>
          <a:p>
            <a:r>
              <a:rPr lang="en-US" sz="1600" dirty="0">
                <a:hlinkClick r:id="rId3"/>
              </a:rPr>
              <a:t>What are the Implications of Long COVID for Employment and Health Coverage? | KFF</a:t>
            </a:r>
            <a:endParaRPr lang="en-US" sz="1600" dirty="0"/>
          </a:p>
        </p:txBody>
      </p:sp>
    </p:spTree>
    <p:extLst>
      <p:ext uri="{BB962C8B-B14F-4D97-AF65-F5344CB8AC3E}">
        <p14:creationId xmlns:p14="http://schemas.microsoft.com/office/powerpoint/2010/main" val="157324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89997486-7378-9430-166E-D58749607E9C}"/>
              </a:ext>
            </a:extLst>
          </p:cNvPr>
          <p:cNvCxnSpPr>
            <a:cxnSpLocks/>
          </p:cNvCxnSpPr>
          <p:nvPr/>
        </p:nvCxnSpPr>
        <p:spPr>
          <a:xfrm>
            <a:off x="5736537" y="4308059"/>
            <a:ext cx="0" cy="1267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F6D9144-AA54-D12F-6D20-34BA86541E8B}"/>
              </a:ext>
            </a:extLst>
          </p:cNvPr>
          <p:cNvCxnSpPr>
            <a:cxnSpLocks/>
          </p:cNvCxnSpPr>
          <p:nvPr/>
        </p:nvCxnSpPr>
        <p:spPr>
          <a:xfrm>
            <a:off x="5736537" y="2905509"/>
            <a:ext cx="0" cy="1267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008E7D0-47DD-5690-F299-5D512363FDB3}"/>
              </a:ext>
            </a:extLst>
          </p:cNvPr>
          <p:cNvCxnSpPr>
            <a:cxnSpLocks/>
          </p:cNvCxnSpPr>
          <p:nvPr/>
        </p:nvCxnSpPr>
        <p:spPr>
          <a:xfrm>
            <a:off x="5748539" y="1467192"/>
            <a:ext cx="0" cy="1267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9CFDF3E2-1581-AFAE-940C-FD8185A0A0C2}"/>
              </a:ext>
            </a:extLst>
          </p:cNvPr>
          <p:cNvSpPr>
            <a:spLocks noGrp="1"/>
          </p:cNvSpPr>
          <p:nvPr>
            <p:ph type="sldNum" sz="quarter" idx="12"/>
          </p:nvPr>
        </p:nvSpPr>
        <p:spPr/>
        <p:txBody>
          <a:bodyPr/>
          <a:lstStyle/>
          <a:p>
            <a:fld id="{CFBA6597-D7DA-DC49-90B6-6291F05CD5D3}" type="slidenum">
              <a:rPr lang="en-US" smtClean="0"/>
              <a:t>24</a:t>
            </a:fld>
            <a:endParaRPr lang="en-US"/>
          </a:p>
        </p:txBody>
      </p:sp>
      <p:sp>
        <p:nvSpPr>
          <p:cNvPr id="3" name="Title 2">
            <a:extLst>
              <a:ext uri="{FF2B5EF4-FFF2-40B4-BE49-F238E27FC236}">
                <a16:creationId xmlns:a16="http://schemas.microsoft.com/office/drawing/2014/main" id="{1C28BA0F-1E91-7320-BD45-466452DBC07F}"/>
              </a:ext>
            </a:extLst>
          </p:cNvPr>
          <p:cNvSpPr>
            <a:spLocks noGrp="1"/>
          </p:cNvSpPr>
          <p:nvPr>
            <p:ph type="title"/>
          </p:nvPr>
        </p:nvSpPr>
        <p:spPr>
          <a:xfrm>
            <a:off x="209320" y="269002"/>
            <a:ext cx="8401280" cy="741362"/>
          </a:xfrm>
        </p:spPr>
        <p:txBody>
          <a:bodyPr/>
          <a:lstStyle/>
          <a:p>
            <a:r>
              <a:rPr lang="en-US" sz="3600" dirty="0">
                <a:solidFill>
                  <a:schemeClr val="bg1"/>
                </a:solidFill>
              </a:rPr>
              <a:t>LONG COVID TREATMENT OVERVIEW</a:t>
            </a:r>
          </a:p>
        </p:txBody>
      </p:sp>
      <p:sp>
        <p:nvSpPr>
          <p:cNvPr id="6" name="TextBox 5">
            <a:extLst>
              <a:ext uri="{FF2B5EF4-FFF2-40B4-BE49-F238E27FC236}">
                <a16:creationId xmlns:a16="http://schemas.microsoft.com/office/drawing/2014/main" id="{CA0E74D3-0FE7-09F0-22BC-52E4CB6CFEBC}"/>
              </a:ext>
            </a:extLst>
          </p:cNvPr>
          <p:cNvSpPr txBox="1"/>
          <p:nvPr/>
        </p:nvSpPr>
        <p:spPr>
          <a:xfrm>
            <a:off x="9284854" y="6033085"/>
            <a:ext cx="3368039" cy="338554"/>
          </a:xfrm>
          <a:prstGeom prst="rect">
            <a:avLst/>
          </a:prstGeom>
          <a:noFill/>
        </p:spPr>
        <p:txBody>
          <a:bodyPr wrap="square" rtlCol="0">
            <a:spAutoFit/>
          </a:bodyPr>
          <a:lstStyle/>
          <a:p>
            <a:r>
              <a:rPr lang="en-US" sz="1600" dirty="0">
                <a:hlinkClick r:id="rId2"/>
              </a:rPr>
              <a:t>CDC </a:t>
            </a:r>
            <a:r>
              <a:rPr lang="en-US" sz="1600" dirty="0" err="1">
                <a:hlinkClick r:id="rId2"/>
              </a:rPr>
              <a:t>Telebrief</a:t>
            </a:r>
            <a:r>
              <a:rPr lang="en-US" sz="1600" dirty="0">
                <a:hlinkClick r:id="rId2"/>
              </a:rPr>
              <a:t> 15 June 2023 </a:t>
            </a:r>
            <a:endParaRPr lang="en-US" sz="1600" dirty="0"/>
          </a:p>
        </p:txBody>
      </p:sp>
      <p:sp>
        <p:nvSpPr>
          <p:cNvPr id="4" name="Rectangle: Rounded Corners 3">
            <a:extLst>
              <a:ext uri="{FF2B5EF4-FFF2-40B4-BE49-F238E27FC236}">
                <a16:creationId xmlns:a16="http://schemas.microsoft.com/office/drawing/2014/main" id="{B7EE437D-58EC-5B50-10DE-01B91210B8B2}"/>
              </a:ext>
            </a:extLst>
          </p:cNvPr>
          <p:cNvSpPr/>
          <p:nvPr/>
        </p:nvSpPr>
        <p:spPr>
          <a:xfrm>
            <a:off x="2771775" y="1467192"/>
            <a:ext cx="5838825" cy="103822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rPr>
              <a:t>Step 1: In depth interview with</a:t>
            </a:r>
          </a:p>
          <a:p>
            <a:pPr algn="ctr"/>
            <a:r>
              <a:rPr lang="en-US" b="1">
                <a:solidFill>
                  <a:srgbClr val="000000"/>
                </a:solidFill>
              </a:rPr>
              <a:t> psychosocial support</a:t>
            </a:r>
          </a:p>
        </p:txBody>
      </p:sp>
      <p:sp>
        <p:nvSpPr>
          <p:cNvPr id="7" name="Rectangle: Rounded Corners 6">
            <a:extLst>
              <a:ext uri="{FF2B5EF4-FFF2-40B4-BE49-F238E27FC236}">
                <a16:creationId xmlns:a16="http://schemas.microsoft.com/office/drawing/2014/main" id="{003A42FA-B4AF-0860-66CA-9717403BE24F}"/>
              </a:ext>
            </a:extLst>
          </p:cNvPr>
          <p:cNvSpPr/>
          <p:nvPr/>
        </p:nvSpPr>
        <p:spPr>
          <a:xfrm>
            <a:off x="2771773" y="2842383"/>
            <a:ext cx="5838825" cy="1038225"/>
          </a:xfrm>
          <a:prstGeom prst="roundRect">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rPr>
              <a:t>Step 2: Evaluate for serious and/or </a:t>
            </a:r>
          </a:p>
          <a:p>
            <a:pPr algn="ctr"/>
            <a:r>
              <a:rPr lang="en-US" b="1">
                <a:solidFill>
                  <a:srgbClr val="000000"/>
                </a:solidFill>
              </a:rPr>
              <a:t>common conditions</a:t>
            </a:r>
          </a:p>
        </p:txBody>
      </p:sp>
      <p:sp>
        <p:nvSpPr>
          <p:cNvPr id="8" name="Rectangle: Rounded Corners 7">
            <a:extLst>
              <a:ext uri="{FF2B5EF4-FFF2-40B4-BE49-F238E27FC236}">
                <a16:creationId xmlns:a16="http://schemas.microsoft.com/office/drawing/2014/main" id="{DBE22F42-2764-8CCD-98FF-C539FCA6963E}"/>
              </a:ext>
            </a:extLst>
          </p:cNvPr>
          <p:cNvSpPr/>
          <p:nvPr/>
        </p:nvSpPr>
        <p:spPr>
          <a:xfrm>
            <a:off x="2771774" y="4308059"/>
            <a:ext cx="5838825" cy="1038225"/>
          </a:xfrm>
          <a:prstGeom prst="round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rPr>
              <a:t>Step 3: Targeted Evaluation</a:t>
            </a:r>
          </a:p>
          <a:p>
            <a:pPr algn="ctr"/>
            <a:r>
              <a:rPr lang="en-US" b="1">
                <a:solidFill>
                  <a:srgbClr val="000000"/>
                </a:solidFill>
              </a:rPr>
              <a:t>CARDS/PULM/PSYCH/NEURO</a:t>
            </a:r>
          </a:p>
        </p:txBody>
      </p:sp>
      <p:sp>
        <p:nvSpPr>
          <p:cNvPr id="9" name="Rectangle: Rounded Corners 8">
            <a:extLst>
              <a:ext uri="{FF2B5EF4-FFF2-40B4-BE49-F238E27FC236}">
                <a16:creationId xmlns:a16="http://schemas.microsoft.com/office/drawing/2014/main" id="{73443B7B-9ECF-A04D-CE34-D3B2799B5C40}"/>
              </a:ext>
            </a:extLst>
          </p:cNvPr>
          <p:cNvSpPr/>
          <p:nvPr/>
        </p:nvSpPr>
        <p:spPr>
          <a:xfrm>
            <a:off x="2771775" y="5683250"/>
            <a:ext cx="5838825" cy="103822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rPr>
              <a:t>Step 4: Rehabilitation</a:t>
            </a:r>
          </a:p>
        </p:txBody>
      </p:sp>
    </p:spTree>
    <p:extLst>
      <p:ext uri="{BB962C8B-B14F-4D97-AF65-F5344CB8AC3E}">
        <p14:creationId xmlns:p14="http://schemas.microsoft.com/office/powerpoint/2010/main" val="135284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1BDEE8-4D74-F74F-0CB2-A63BA1FFDAC4}"/>
              </a:ext>
            </a:extLst>
          </p:cNvPr>
          <p:cNvSpPr>
            <a:spLocks noGrp="1"/>
          </p:cNvSpPr>
          <p:nvPr>
            <p:ph type="sldNum" sz="quarter" idx="12"/>
          </p:nvPr>
        </p:nvSpPr>
        <p:spPr/>
        <p:txBody>
          <a:bodyPr/>
          <a:lstStyle/>
          <a:p>
            <a:fld id="{CFBA6597-D7DA-DC49-90B6-6291F05CD5D3}" type="slidenum">
              <a:rPr lang="en-US" smtClean="0"/>
              <a:t>25</a:t>
            </a:fld>
            <a:endParaRPr lang="en-US"/>
          </a:p>
        </p:txBody>
      </p:sp>
      <p:sp>
        <p:nvSpPr>
          <p:cNvPr id="3" name="Title 2">
            <a:extLst>
              <a:ext uri="{FF2B5EF4-FFF2-40B4-BE49-F238E27FC236}">
                <a16:creationId xmlns:a16="http://schemas.microsoft.com/office/drawing/2014/main" id="{166BE48F-C594-282C-BAF8-7B4B530F4FD4}"/>
              </a:ext>
            </a:extLst>
          </p:cNvPr>
          <p:cNvSpPr>
            <a:spLocks noGrp="1"/>
          </p:cNvSpPr>
          <p:nvPr>
            <p:ph type="title"/>
          </p:nvPr>
        </p:nvSpPr>
        <p:spPr>
          <a:xfrm>
            <a:off x="609600" y="285566"/>
            <a:ext cx="9235440" cy="741362"/>
          </a:xfrm>
        </p:spPr>
        <p:txBody>
          <a:bodyPr/>
          <a:lstStyle/>
          <a:p>
            <a:r>
              <a:rPr lang="en-US" sz="3600" dirty="0">
                <a:solidFill>
                  <a:schemeClr val="bg1"/>
                </a:solidFill>
              </a:rPr>
              <a:t>LONG COVID PSYCHOSOCIAL </a:t>
            </a:r>
            <a:br>
              <a:rPr lang="en-US" sz="3600" dirty="0">
                <a:solidFill>
                  <a:schemeClr val="bg1"/>
                </a:solidFill>
              </a:rPr>
            </a:br>
            <a:r>
              <a:rPr lang="en-US" sz="3600" dirty="0">
                <a:solidFill>
                  <a:schemeClr val="bg1"/>
                </a:solidFill>
              </a:rPr>
              <a:t>SUPPORT</a:t>
            </a:r>
          </a:p>
        </p:txBody>
      </p:sp>
      <p:pic>
        <p:nvPicPr>
          <p:cNvPr id="9" name="Picture 8" descr="A person sitting on a step with his hands covering his face&#10;&#10;Description automatically generated with low confidence">
            <a:extLst>
              <a:ext uri="{FF2B5EF4-FFF2-40B4-BE49-F238E27FC236}">
                <a16:creationId xmlns:a16="http://schemas.microsoft.com/office/drawing/2014/main" id="{90117E67-0B3D-0079-63A2-7C7476E5C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4389794" cy="5537200"/>
          </a:xfrm>
          <a:prstGeom prst="rect">
            <a:avLst/>
          </a:prstGeom>
        </p:spPr>
      </p:pic>
      <p:sp>
        <p:nvSpPr>
          <p:cNvPr id="10" name="TextBox 9">
            <a:extLst>
              <a:ext uri="{FF2B5EF4-FFF2-40B4-BE49-F238E27FC236}">
                <a16:creationId xmlns:a16="http://schemas.microsoft.com/office/drawing/2014/main" id="{BA769E8D-1E3F-597A-2028-547D9CF4EF76}"/>
              </a:ext>
            </a:extLst>
          </p:cNvPr>
          <p:cNvSpPr txBox="1"/>
          <p:nvPr/>
        </p:nvSpPr>
        <p:spPr>
          <a:xfrm>
            <a:off x="5504411" y="2649655"/>
            <a:ext cx="5368100" cy="2585323"/>
          </a:xfrm>
          <a:prstGeom prst="rect">
            <a:avLst/>
          </a:prstGeom>
          <a:noFill/>
        </p:spPr>
        <p:txBody>
          <a:bodyPr wrap="square" rtlCol="0">
            <a:spAutoFit/>
          </a:bodyPr>
          <a:lstStyle/>
          <a:p>
            <a:pPr marL="171450" indent="-171450">
              <a:buFont typeface="Arial" panose="020B0604020202020204" pitchFamily="34" charset="0"/>
              <a:buChar char="•"/>
            </a:pPr>
            <a:r>
              <a:rPr lang="en-US" sz="2600" dirty="0">
                <a:solidFill>
                  <a:srgbClr val="000000"/>
                </a:solidFill>
              </a:rPr>
              <a:t>Patients </a:t>
            </a:r>
            <a:r>
              <a:rPr lang="en-US" sz="2600">
                <a:solidFill>
                  <a:srgbClr val="000000"/>
                </a:solidFill>
              </a:rPr>
              <a:t>feel "abandoned</a:t>
            </a:r>
            <a:r>
              <a:rPr lang="en-US" sz="2600" dirty="0">
                <a:solidFill>
                  <a:srgbClr val="000000"/>
                </a:solidFill>
              </a:rPr>
              <a:t>”</a:t>
            </a:r>
          </a:p>
          <a:p>
            <a:pPr marL="171450" indent="-171450">
              <a:buFont typeface="Arial" panose="020B0604020202020204" pitchFamily="34" charset="0"/>
              <a:buChar char="•"/>
            </a:pPr>
            <a:r>
              <a:rPr lang="en-US" sz="2600">
                <a:solidFill>
                  <a:srgbClr val="000000"/>
                </a:solidFill>
              </a:rPr>
              <a:t>Guilty</a:t>
            </a:r>
            <a:r>
              <a:rPr lang="en-US" sz="2600" dirty="0">
                <a:solidFill>
                  <a:srgbClr val="000000"/>
                </a:solidFill>
              </a:rPr>
              <a:t>/self doubt</a:t>
            </a:r>
          </a:p>
          <a:p>
            <a:pPr marL="171450" indent="-171450">
              <a:buFont typeface="Arial" panose="020B0604020202020204" pitchFamily="34" charset="0"/>
              <a:buChar char="•"/>
            </a:pPr>
            <a:r>
              <a:rPr lang="en-US" sz="2600" dirty="0">
                <a:solidFill>
                  <a:srgbClr val="000000"/>
                </a:solidFill>
              </a:rPr>
              <a:t>Clinical depression/anxiety/</a:t>
            </a:r>
            <a:r>
              <a:rPr lang="en-US" sz="2600">
                <a:solidFill>
                  <a:srgbClr val="000000"/>
                </a:solidFill>
              </a:rPr>
              <a:t>PTSD</a:t>
            </a:r>
            <a:endParaRPr lang="en-US" sz="2600" dirty="0">
              <a:solidFill>
                <a:srgbClr val="000000"/>
              </a:solidFill>
            </a:endParaRPr>
          </a:p>
          <a:p>
            <a:endParaRPr lang="en-US" sz="2600" dirty="0">
              <a:solidFill>
                <a:srgbClr val="000000"/>
              </a:solidFill>
            </a:endParaRPr>
          </a:p>
          <a:p>
            <a:r>
              <a:rPr lang="en-US" sz="2600" dirty="0">
                <a:solidFill>
                  <a:srgbClr val="000000"/>
                </a:solidFill>
              </a:rPr>
              <a:t>Listen and validate</a:t>
            </a:r>
          </a:p>
          <a:p>
            <a:endParaRPr lang="en-US" sz="1600" b="1" dirty="0"/>
          </a:p>
          <a:p>
            <a:endParaRPr lang="en-US" sz="1600" dirty="0"/>
          </a:p>
        </p:txBody>
      </p:sp>
      <p:sp>
        <p:nvSpPr>
          <p:cNvPr id="11" name="TextBox 10">
            <a:extLst>
              <a:ext uri="{FF2B5EF4-FFF2-40B4-BE49-F238E27FC236}">
                <a16:creationId xmlns:a16="http://schemas.microsoft.com/office/drawing/2014/main" id="{50D5229C-DD63-B4DC-6338-D9242EB13B1D}"/>
              </a:ext>
            </a:extLst>
          </p:cNvPr>
          <p:cNvSpPr txBox="1"/>
          <p:nvPr/>
        </p:nvSpPr>
        <p:spPr>
          <a:xfrm>
            <a:off x="4888673" y="1783402"/>
            <a:ext cx="6431000" cy="954107"/>
          </a:xfrm>
          <a:prstGeom prst="rect">
            <a:avLst/>
          </a:prstGeom>
          <a:noFill/>
        </p:spPr>
        <p:txBody>
          <a:bodyPr wrap="square" rtlCol="0">
            <a:spAutoFit/>
          </a:bodyPr>
          <a:lstStyle/>
          <a:p>
            <a:r>
              <a:rPr lang="en-US" sz="2800" b="1" dirty="0">
                <a:solidFill>
                  <a:srgbClr val="000000"/>
                </a:solidFill>
                <a:latin typeface="+mj-lt"/>
              </a:rPr>
              <a:t>STEP 1: PSYCHOSOCIAL SUPPORT</a:t>
            </a:r>
          </a:p>
          <a:p>
            <a:endParaRPr lang="en-US" sz="2800" dirty="0">
              <a:solidFill>
                <a:schemeClr val="bg1"/>
              </a:solidFill>
              <a:latin typeface="+mj-lt"/>
            </a:endParaRPr>
          </a:p>
        </p:txBody>
      </p:sp>
      <p:sp>
        <p:nvSpPr>
          <p:cNvPr id="5" name="TextBox 4">
            <a:extLst>
              <a:ext uri="{FF2B5EF4-FFF2-40B4-BE49-F238E27FC236}">
                <a16:creationId xmlns:a16="http://schemas.microsoft.com/office/drawing/2014/main" id="{E8D29C47-2493-3B01-39FB-57BD0872910F}"/>
              </a:ext>
            </a:extLst>
          </p:cNvPr>
          <p:cNvSpPr txBox="1"/>
          <p:nvPr/>
        </p:nvSpPr>
        <p:spPr>
          <a:xfrm>
            <a:off x="4888673" y="6352143"/>
            <a:ext cx="6096000" cy="369332"/>
          </a:xfrm>
          <a:prstGeom prst="rect">
            <a:avLst/>
          </a:prstGeom>
          <a:noFill/>
        </p:spPr>
        <p:txBody>
          <a:bodyPr wrap="square">
            <a:spAutoFit/>
          </a:bodyPr>
          <a:lstStyle/>
          <a:p>
            <a:r>
              <a:rPr lang="en-US" sz="900" dirty="0"/>
              <a:t>Li Z, Zheng C, Duan C, et al. Rehabilitation needs of the first cohort of post-acute COVID-19 patients in Hubei, China. </a:t>
            </a:r>
            <a:r>
              <a:rPr lang="en-US" sz="900" dirty="0" err="1"/>
              <a:t>Eur</a:t>
            </a:r>
            <a:r>
              <a:rPr lang="en-US" sz="900" dirty="0"/>
              <a:t> J Phys </a:t>
            </a:r>
            <a:r>
              <a:rPr lang="en-US" sz="900" dirty="0" err="1"/>
              <a:t>Rehabil</a:t>
            </a:r>
            <a:r>
              <a:rPr lang="en-US" sz="900" dirty="0"/>
              <a:t> Med. 2020;56(3):339-344</a:t>
            </a:r>
          </a:p>
        </p:txBody>
      </p:sp>
    </p:spTree>
    <p:extLst>
      <p:ext uri="{BB962C8B-B14F-4D97-AF65-F5344CB8AC3E}">
        <p14:creationId xmlns:p14="http://schemas.microsoft.com/office/powerpoint/2010/main" val="222116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F9FCDA-4D09-3751-9C1A-51BCB67A2056}"/>
              </a:ext>
            </a:extLst>
          </p:cNvPr>
          <p:cNvSpPr>
            <a:spLocks noGrp="1"/>
          </p:cNvSpPr>
          <p:nvPr>
            <p:ph type="sldNum" sz="quarter" idx="12"/>
          </p:nvPr>
        </p:nvSpPr>
        <p:spPr/>
        <p:txBody>
          <a:bodyPr/>
          <a:lstStyle/>
          <a:p>
            <a:fld id="{CFBA6597-D7DA-DC49-90B6-6291F05CD5D3}" type="slidenum">
              <a:rPr lang="en-US" smtClean="0"/>
              <a:t>26</a:t>
            </a:fld>
            <a:endParaRPr lang="en-US"/>
          </a:p>
        </p:txBody>
      </p:sp>
      <p:sp>
        <p:nvSpPr>
          <p:cNvPr id="3" name="Title 2">
            <a:extLst>
              <a:ext uri="{FF2B5EF4-FFF2-40B4-BE49-F238E27FC236}">
                <a16:creationId xmlns:a16="http://schemas.microsoft.com/office/drawing/2014/main" id="{5F489659-2B0B-E455-8FDF-30BE14562627}"/>
              </a:ext>
            </a:extLst>
          </p:cNvPr>
          <p:cNvSpPr>
            <a:spLocks noGrp="1"/>
          </p:cNvSpPr>
          <p:nvPr>
            <p:ph type="title"/>
          </p:nvPr>
        </p:nvSpPr>
        <p:spPr>
          <a:xfrm>
            <a:off x="110168" y="269002"/>
            <a:ext cx="8576632" cy="741362"/>
          </a:xfrm>
        </p:spPr>
        <p:txBody>
          <a:bodyPr/>
          <a:lstStyle/>
          <a:p>
            <a:r>
              <a:rPr lang="en-US" sz="3600" dirty="0">
                <a:solidFill>
                  <a:schemeClr val="bg1"/>
                </a:solidFill>
              </a:rPr>
              <a:t>LONG COVID FUNCTIONAL ASSESSMENT </a:t>
            </a:r>
          </a:p>
        </p:txBody>
      </p:sp>
      <p:sp>
        <p:nvSpPr>
          <p:cNvPr id="6" name="TextBox 5">
            <a:extLst>
              <a:ext uri="{FF2B5EF4-FFF2-40B4-BE49-F238E27FC236}">
                <a16:creationId xmlns:a16="http://schemas.microsoft.com/office/drawing/2014/main" id="{41642271-8FFE-D62F-058B-A3625E82F5A4}"/>
              </a:ext>
            </a:extLst>
          </p:cNvPr>
          <p:cNvSpPr txBox="1"/>
          <p:nvPr/>
        </p:nvSpPr>
        <p:spPr>
          <a:xfrm>
            <a:off x="8011101" y="6352143"/>
            <a:ext cx="3193473" cy="369332"/>
          </a:xfrm>
          <a:prstGeom prst="rect">
            <a:avLst/>
          </a:prstGeom>
          <a:noFill/>
        </p:spPr>
        <p:txBody>
          <a:bodyPr wrap="square" rtlCol="0">
            <a:spAutoFit/>
          </a:bodyPr>
          <a:lstStyle/>
          <a:p>
            <a:r>
              <a:rPr lang="en-US" dirty="0">
                <a:hlinkClick r:id="rId2"/>
              </a:rPr>
              <a:t>CDC </a:t>
            </a:r>
            <a:r>
              <a:rPr lang="en-US" dirty="0" err="1">
                <a:hlinkClick r:id="rId2"/>
              </a:rPr>
              <a:t>Telebrief</a:t>
            </a:r>
            <a:r>
              <a:rPr lang="en-US" dirty="0">
                <a:hlinkClick r:id="rId2"/>
              </a:rPr>
              <a:t> 15 June 2023</a:t>
            </a:r>
            <a:endParaRPr lang="en-US" dirty="0"/>
          </a:p>
        </p:txBody>
      </p:sp>
      <p:pic>
        <p:nvPicPr>
          <p:cNvPr id="8" name="Picture 7">
            <a:extLst>
              <a:ext uri="{FF2B5EF4-FFF2-40B4-BE49-F238E27FC236}">
                <a16:creationId xmlns:a16="http://schemas.microsoft.com/office/drawing/2014/main" id="{39ED85BE-072D-6BC5-AF52-4F7BA3A34F8B}"/>
              </a:ext>
            </a:extLst>
          </p:cNvPr>
          <p:cNvPicPr>
            <a:picLocks noChangeAspect="1"/>
          </p:cNvPicPr>
          <p:nvPr/>
        </p:nvPicPr>
        <p:blipFill>
          <a:blip r:embed="rId3"/>
          <a:stretch>
            <a:fillRect/>
          </a:stretch>
        </p:blipFill>
        <p:spPr>
          <a:xfrm>
            <a:off x="3592768" y="1677580"/>
            <a:ext cx="5006464" cy="4513290"/>
          </a:xfrm>
          <a:prstGeom prst="rect">
            <a:avLst/>
          </a:prstGeom>
        </p:spPr>
      </p:pic>
    </p:spTree>
    <p:extLst>
      <p:ext uri="{BB962C8B-B14F-4D97-AF65-F5344CB8AC3E}">
        <p14:creationId xmlns:p14="http://schemas.microsoft.com/office/powerpoint/2010/main" val="158398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1F32-E981-9031-7798-FFA45F5946D9}"/>
              </a:ext>
            </a:extLst>
          </p:cNvPr>
          <p:cNvSpPr>
            <a:spLocks noGrp="1"/>
          </p:cNvSpPr>
          <p:nvPr>
            <p:ph type="sldNum" sz="quarter" idx="12"/>
          </p:nvPr>
        </p:nvSpPr>
        <p:spPr/>
        <p:txBody>
          <a:bodyPr/>
          <a:lstStyle/>
          <a:p>
            <a:fld id="{CFBA6597-D7DA-DC49-90B6-6291F05CD5D3}" type="slidenum">
              <a:rPr lang="en-US" smtClean="0"/>
              <a:t>27</a:t>
            </a:fld>
            <a:endParaRPr lang="en-US"/>
          </a:p>
        </p:txBody>
      </p:sp>
      <p:sp>
        <p:nvSpPr>
          <p:cNvPr id="3" name="Title 2">
            <a:extLst>
              <a:ext uri="{FF2B5EF4-FFF2-40B4-BE49-F238E27FC236}">
                <a16:creationId xmlns:a16="http://schemas.microsoft.com/office/drawing/2014/main" id="{1B60FB2D-9A51-55A1-FE7A-271789900CF3}"/>
              </a:ext>
            </a:extLst>
          </p:cNvPr>
          <p:cNvSpPr>
            <a:spLocks noGrp="1"/>
          </p:cNvSpPr>
          <p:nvPr>
            <p:ph type="title"/>
          </p:nvPr>
        </p:nvSpPr>
        <p:spPr>
          <a:xfrm>
            <a:off x="150892" y="21368"/>
            <a:ext cx="10207782" cy="1325563"/>
          </a:xfrm>
        </p:spPr>
        <p:txBody>
          <a:bodyPr/>
          <a:lstStyle/>
          <a:p>
            <a:r>
              <a:rPr lang="en-US" sz="3600" dirty="0">
                <a:solidFill>
                  <a:schemeClr val="bg1"/>
                </a:solidFill>
              </a:rPr>
              <a:t>EXERCISE AS TREATMENT FOR </a:t>
            </a:r>
            <a:br>
              <a:rPr lang="en-US" sz="3600" dirty="0">
                <a:solidFill>
                  <a:schemeClr val="bg1"/>
                </a:solidFill>
              </a:rPr>
            </a:br>
            <a:r>
              <a:rPr lang="en-US" sz="3600" dirty="0">
                <a:solidFill>
                  <a:schemeClr val="bg1"/>
                </a:solidFill>
              </a:rPr>
              <a:t>LONG COVID</a:t>
            </a:r>
          </a:p>
        </p:txBody>
      </p:sp>
      <p:sp>
        <p:nvSpPr>
          <p:cNvPr id="6" name="Content Placeholder 5">
            <a:extLst>
              <a:ext uri="{FF2B5EF4-FFF2-40B4-BE49-F238E27FC236}">
                <a16:creationId xmlns:a16="http://schemas.microsoft.com/office/drawing/2014/main" id="{84B0E3BD-3311-053E-E30D-2CE520C834D9}"/>
              </a:ext>
            </a:extLst>
          </p:cNvPr>
          <p:cNvSpPr>
            <a:spLocks noGrp="1"/>
          </p:cNvSpPr>
          <p:nvPr>
            <p:ph idx="1"/>
          </p:nvPr>
        </p:nvSpPr>
        <p:spPr>
          <a:xfrm>
            <a:off x="6280727" y="2296473"/>
            <a:ext cx="5791199" cy="4425002"/>
          </a:xfrm>
        </p:spPr>
        <p:txBody>
          <a:bodyPr>
            <a:normAutofit/>
          </a:bodyPr>
          <a:lstStyle/>
          <a:p>
            <a:r>
              <a:rPr lang="en-US" sz="2400" dirty="0">
                <a:solidFill>
                  <a:srgbClr val="333333"/>
                </a:solidFill>
                <a:latin typeface="Roboto" panose="02000000000000000000" pitchFamily="2" charset="0"/>
              </a:rPr>
              <a:t>C</a:t>
            </a:r>
            <a:r>
              <a:rPr lang="en-US" sz="2400" b="0" i="0" dirty="0">
                <a:solidFill>
                  <a:srgbClr val="333333"/>
                </a:solidFill>
                <a:effectLst/>
                <a:latin typeface="Roboto" panose="02000000000000000000" pitchFamily="2" charset="0"/>
              </a:rPr>
              <a:t>ase series of patients with long COVID whose symptoms improved/resolved with exercise and present exercise training as a novel therapeutic strategy for management of long COVID syndrome</a:t>
            </a:r>
          </a:p>
          <a:p>
            <a:r>
              <a:rPr lang="en-US" sz="2400" b="0" i="0" dirty="0">
                <a:solidFill>
                  <a:srgbClr val="333333"/>
                </a:solidFill>
                <a:effectLst/>
                <a:latin typeface="Roboto" panose="02000000000000000000" pitchFamily="2" charset="0"/>
              </a:rPr>
              <a:t>Exercise improves quality of life and functional capacity among patients with POTS, CFS, and cardiac deconditioning and may also lead to improvement in symptom severity of long COVID</a:t>
            </a:r>
            <a:endParaRPr lang="en-US" sz="2400" dirty="0"/>
          </a:p>
        </p:txBody>
      </p:sp>
      <p:sp>
        <p:nvSpPr>
          <p:cNvPr id="5" name="TextBox 4">
            <a:extLst>
              <a:ext uri="{FF2B5EF4-FFF2-40B4-BE49-F238E27FC236}">
                <a16:creationId xmlns:a16="http://schemas.microsoft.com/office/drawing/2014/main" id="{B04047B1-9512-C1C1-C8C2-BD1B49023B10}"/>
              </a:ext>
            </a:extLst>
          </p:cNvPr>
          <p:cNvSpPr txBox="1"/>
          <p:nvPr/>
        </p:nvSpPr>
        <p:spPr>
          <a:xfrm>
            <a:off x="2632364" y="1321242"/>
            <a:ext cx="6096000" cy="646331"/>
          </a:xfrm>
          <a:prstGeom prst="rect">
            <a:avLst/>
          </a:prstGeom>
          <a:noFill/>
        </p:spPr>
        <p:txBody>
          <a:bodyPr wrap="square">
            <a:spAutoFit/>
          </a:bodyPr>
          <a:lstStyle/>
          <a:p>
            <a:pPr algn="ctr"/>
            <a:r>
              <a:rPr lang="en-US" dirty="0">
                <a:hlinkClick r:id="rId2"/>
              </a:rPr>
              <a:t>An Exercise Prescription as a Novel Management Strategy for Treatment of Long COVID</a:t>
            </a:r>
            <a:endParaRPr lang="en-US" dirty="0"/>
          </a:p>
        </p:txBody>
      </p:sp>
      <p:pic>
        <p:nvPicPr>
          <p:cNvPr id="1026" name="Picture 2" descr="Figure 1">
            <a:extLst>
              <a:ext uri="{FF2B5EF4-FFF2-40B4-BE49-F238E27FC236}">
                <a16:creationId xmlns:a16="http://schemas.microsoft.com/office/drawing/2014/main" id="{CD81F76C-CBD5-34C5-B8D9-1FFAA28856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091" y="2195430"/>
            <a:ext cx="5719637" cy="421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430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7763B-51E5-573F-2F01-DFC61F71C051}"/>
              </a:ext>
            </a:extLst>
          </p:cNvPr>
          <p:cNvSpPr>
            <a:spLocks noGrp="1"/>
          </p:cNvSpPr>
          <p:nvPr>
            <p:ph type="sldNum" sz="quarter" idx="12"/>
          </p:nvPr>
        </p:nvSpPr>
        <p:spPr/>
        <p:txBody>
          <a:bodyPr/>
          <a:lstStyle/>
          <a:p>
            <a:fld id="{CFBA6597-D7DA-DC49-90B6-6291F05CD5D3}" type="slidenum">
              <a:rPr lang="en-US" smtClean="0"/>
              <a:t>28</a:t>
            </a:fld>
            <a:endParaRPr lang="en-US"/>
          </a:p>
        </p:txBody>
      </p:sp>
      <p:sp>
        <p:nvSpPr>
          <p:cNvPr id="3" name="Title 2">
            <a:extLst>
              <a:ext uri="{FF2B5EF4-FFF2-40B4-BE49-F238E27FC236}">
                <a16:creationId xmlns:a16="http://schemas.microsoft.com/office/drawing/2014/main" id="{42063B7E-5A9A-0C1E-63CB-884985AAE2E5}"/>
              </a:ext>
            </a:extLst>
          </p:cNvPr>
          <p:cNvSpPr>
            <a:spLocks noGrp="1"/>
          </p:cNvSpPr>
          <p:nvPr>
            <p:ph type="title"/>
          </p:nvPr>
        </p:nvSpPr>
        <p:spPr>
          <a:xfrm>
            <a:off x="199504" y="269002"/>
            <a:ext cx="8538095" cy="741362"/>
          </a:xfrm>
        </p:spPr>
        <p:txBody>
          <a:bodyPr/>
          <a:lstStyle/>
          <a:p>
            <a:r>
              <a:rPr lang="en-US" sz="3600" dirty="0">
                <a:solidFill>
                  <a:schemeClr val="bg1"/>
                </a:solidFill>
              </a:rPr>
              <a:t>OCCUPATIONAL SAFETY CONCERNS</a:t>
            </a:r>
          </a:p>
        </p:txBody>
      </p:sp>
      <p:pic>
        <p:nvPicPr>
          <p:cNvPr id="6" name="Picture 5">
            <a:extLst>
              <a:ext uri="{FF2B5EF4-FFF2-40B4-BE49-F238E27FC236}">
                <a16:creationId xmlns:a16="http://schemas.microsoft.com/office/drawing/2014/main" id="{5C85AA65-9039-4771-DF27-33D0B1A05224}"/>
              </a:ext>
            </a:extLst>
          </p:cNvPr>
          <p:cNvPicPr>
            <a:picLocks noChangeAspect="1"/>
          </p:cNvPicPr>
          <p:nvPr/>
        </p:nvPicPr>
        <p:blipFill>
          <a:blip r:embed="rId2"/>
          <a:stretch>
            <a:fillRect/>
          </a:stretch>
        </p:blipFill>
        <p:spPr>
          <a:xfrm>
            <a:off x="1104901" y="1406525"/>
            <a:ext cx="9215986" cy="5314950"/>
          </a:xfrm>
          <a:prstGeom prst="rect">
            <a:avLst/>
          </a:prstGeom>
        </p:spPr>
      </p:pic>
    </p:spTree>
    <p:extLst>
      <p:ext uri="{BB962C8B-B14F-4D97-AF65-F5344CB8AC3E}">
        <p14:creationId xmlns:p14="http://schemas.microsoft.com/office/powerpoint/2010/main" val="3010627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1D15-8F97-221D-A900-BA2A7CE4FB7E}"/>
              </a:ext>
            </a:extLst>
          </p:cNvPr>
          <p:cNvSpPr>
            <a:spLocks noGrp="1"/>
          </p:cNvSpPr>
          <p:nvPr>
            <p:ph type="ctrTitle"/>
          </p:nvPr>
        </p:nvSpPr>
        <p:spPr/>
        <p:txBody>
          <a:bodyPr/>
          <a:lstStyle/>
          <a:p>
            <a:r>
              <a:rPr lang="en-US">
                <a:latin typeface="Arial"/>
                <a:cs typeface="Arial"/>
              </a:rPr>
              <a:t>THANK YOU</a:t>
            </a:r>
            <a:endParaRPr lang="en-US"/>
          </a:p>
        </p:txBody>
      </p:sp>
      <p:sp>
        <p:nvSpPr>
          <p:cNvPr id="4" name="Title 1">
            <a:extLst>
              <a:ext uri="{FF2B5EF4-FFF2-40B4-BE49-F238E27FC236}">
                <a16:creationId xmlns:a16="http://schemas.microsoft.com/office/drawing/2014/main" id="{826282FB-E1B7-E028-F24F-50B691B55AA7}"/>
              </a:ext>
            </a:extLst>
          </p:cNvPr>
          <p:cNvSpPr txBox="1">
            <a:spLocks/>
          </p:cNvSpPr>
          <p:nvPr/>
        </p:nvSpPr>
        <p:spPr>
          <a:xfrm>
            <a:off x="1520537" y="3404899"/>
            <a:ext cx="9144000" cy="10627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0" kern="1200" cap="all" baseline="0">
                <a:solidFill>
                  <a:schemeClr val="bg1"/>
                </a:solidFill>
                <a:latin typeface="Arial" panose="020B0604020202020204" pitchFamily="34" charset="0"/>
                <a:ea typeface="+mj-ea"/>
                <a:cs typeface="Arial" panose="020B0604020202020204" pitchFamily="34" charset="0"/>
              </a:defRPr>
            </a:lvl1pPr>
          </a:lstStyle>
          <a:p>
            <a:r>
              <a:rPr lang="en-US">
                <a:latin typeface="Arial"/>
                <a:cs typeface="Arial"/>
              </a:rPr>
              <a:t>Questions?</a:t>
            </a:r>
            <a:endParaRPr lang="en-US"/>
          </a:p>
        </p:txBody>
      </p:sp>
    </p:spTree>
    <p:extLst>
      <p:ext uri="{BB962C8B-B14F-4D97-AF65-F5344CB8AC3E}">
        <p14:creationId xmlns:p14="http://schemas.microsoft.com/office/powerpoint/2010/main" val="411836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AA88C5-72A3-4816-3D51-B9EC3B64E3A1}"/>
              </a:ext>
            </a:extLst>
          </p:cNvPr>
          <p:cNvSpPr>
            <a:spLocks noGrp="1"/>
          </p:cNvSpPr>
          <p:nvPr>
            <p:ph type="sldNum" sz="quarter" idx="12"/>
          </p:nvPr>
        </p:nvSpPr>
        <p:spPr/>
        <p:txBody>
          <a:bodyPr/>
          <a:lstStyle/>
          <a:p>
            <a:fld id="{3D653FBF-5238-4FF9-AF07-A5A9C466020F}" type="slidenum">
              <a:rPr lang="en-US" smtClean="0"/>
              <a:t>3</a:t>
            </a:fld>
            <a:endParaRPr lang="en-US"/>
          </a:p>
        </p:txBody>
      </p:sp>
      <p:sp>
        <p:nvSpPr>
          <p:cNvPr id="3" name="Title 2">
            <a:extLst>
              <a:ext uri="{FF2B5EF4-FFF2-40B4-BE49-F238E27FC236}">
                <a16:creationId xmlns:a16="http://schemas.microsoft.com/office/drawing/2014/main" id="{F525C5C2-9B70-4C05-6E2F-6AC8A70EC14F}"/>
              </a:ext>
            </a:extLst>
          </p:cNvPr>
          <p:cNvSpPr>
            <a:spLocks noGrp="1"/>
          </p:cNvSpPr>
          <p:nvPr>
            <p:ph type="title"/>
          </p:nvPr>
        </p:nvSpPr>
        <p:spPr>
          <a:xfrm>
            <a:off x="503801" y="109198"/>
            <a:ext cx="10207782" cy="1325563"/>
          </a:xfrm>
        </p:spPr>
        <p:txBody>
          <a:bodyPr>
            <a:normAutofit/>
          </a:bodyPr>
          <a:lstStyle/>
          <a:p>
            <a:r>
              <a:rPr lang="en-US" sz="3600"/>
              <a:t>DATES &amp; TIMELINES FOR THE </a:t>
            </a:r>
            <a:br>
              <a:rPr lang="en-US" sz="3600"/>
            </a:br>
            <a:r>
              <a:rPr lang="en-US" sz="3600"/>
              <a:t>END OF THE PHE</a:t>
            </a:r>
          </a:p>
        </p:txBody>
      </p:sp>
      <p:pic>
        <p:nvPicPr>
          <p:cNvPr id="5122" name="Picture 5">
            <a:extLst>
              <a:ext uri="{FF2B5EF4-FFF2-40B4-BE49-F238E27FC236}">
                <a16:creationId xmlns:a16="http://schemas.microsoft.com/office/drawing/2014/main" id="{96D87CC6-6187-3EBC-B70C-38564C227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20" r="1563"/>
          <a:stretch/>
        </p:blipFill>
        <p:spPr bwMode="auto">
          <a:xfrm>
            <a:off x="503801" y="1434761"/>
            <a:ext cx="10455861" cy="531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66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8F66D-1348-9AD9-7760-4C3F0254FD53}"/>
              </a:ext>
            </a:extLst>
          </p:cNvPr>
          <p:cNvSpPr>
            <a:spLocks noGrp="1"/>
          </p:cNvSpPr>
          <p:nvPr>
            <p:ph type="title"/>
          </p:nvPr>
        </p:nvSpPr>
        <p:spPr/>
        <p:txBody>
          <a:bodyPr/>
          <a:lstStyle/>
          <a:p>
            <a:r>
              <a:rPr lang="en-US">
                <a:latin typeface="Arial"/>
                <a:cs typeface="Arial"/>
              </a:rPr>
              <a:t>COVID-19 Precautions </a:t>
            </a:r>
            <a:r>
              <a:rPr lang="en-US">
                <a:solidFill>
                  <a:srgbClr val="FFFFFF"/>
                </a:solidFill>
                <a:latin typeface="Arial"/>
                <a:cs typeface="Arial"/>
              </a:rPr>
              <a:t> </a:t>
            </a:r>
            <a:endParaRPr lang="en-US">
              <a:solidFill>
                <a:srgbClr val="FF0000"/>
              </a:solidFill>
            </a:endParaRPr>
          </a:p>
        </p:txBody>
      </p:sp>
      <p:sp>
        <p:nvSpPr>
          <p:cNvPr id="4" name="Slide Number Placeholder 3">
            <a:extLst>
              <a:ext uri="{FF2B5EF4-FFF2-40B4-BE49-F238E27FC236}">
                <a16:creationId xmlns:a16="http://schemas.microsoft.com/office/drawing/2014/main" id="{F8C3F53D-2812-7A3A-8AA5-842ABDB704B8}"/>
              </a:ext>
            </a:extLst>
          </p:cNvPr>
          <p:cNvSpPr>
            <a:spLocks noGrp="1"/>
          </p:cNvSpPr>
          <p:nvPr>
            <p:ph type="sldNum" sz="quarter" idx="12"/>
          </p:nvPr>
        </p:nvSpPr>
        <p:spPr/>
        <p:txBody>
          <a:bodyPr/>
          <a:lstStyle/>
          <a:p>
            <a:fld id="{E02E5DD3-0B0F-4C10-BF6F-C82761C58125}" type="slidenum">
              <a:rPr lang="en-US" smtClean="0"/>
              <a:t>4</a:t>
            </a:fld>
            <a:endParaRPr lang="en-US"/>
          </a:p>
        </p:txBody>
      </p:sp>
      <p:graphicFrame>
        <p:nvGraphicFramePr>
          <p:cNvPr id="10" name="Table 9">
            <a:extLst>
              <a:ext uri="{FF2B5EF4-FFF2-40B4-BE49-F238E27FC236}">
                <a16:creationId xmlns:a16="http://schemas.microsoft.com/office/drawing/2014/main" id="{F675D2C3-BC2A-4F7C-9CED-3BF8D6C2C86A}"/>
              </a:ext>
            </a:extLst>
          </p:cNvPr>
          <p:cNvGraphicFramePr>
            <a:graphicFrameLocks noGrp="1"/>
          </p:cNvGraphicFramePr>
          <p:nvPr>
            <p:extLst>
              <p:ext uri="{D42A27DB-BD31-4B8C-83A1-F6EECF244321}">
                <p14:modId xmlns:p14="http://schemas.microsoft.com/office/powerpoint/2010/main" val="116101674"/>
              </p:ext>
            </p:extLst>
          </p:nvPr>
        </p:nvGraphicFramePr>
        <p:xfrm>
          <a:off x="245786" y="1527497"/>
          <a:ext cx="11700421" cy="4828853"/>
        </p:xfrm>
        <a:graphic>
          <a:graphicData uri="http://schemas.openxmlformats.org/drawingml/2006/table">
            <a:tbl>
              <a:tblPr/>
              <a:tblGrid>
                <a:gridCol w="1807194">
                  <a:extLst>
                    <a:ext uri="{9D8B030D-6E8A-4147-A177-3AD203B41FA5}">
                      <a16:colId xmlns:a16="http://schemas.microsoft.com/office/drawing/2014/main" val="608932643"/>
                    </a:ext>
                  </a:extLst>
                </a:gridCol>
                <a:gridCol w="2788226">
                  <a:extLst>
                    <a:ext uri="{9D8B030D-6E8A-4147-A177-3AD203B41FA5}">
                      <a16:colId xmlns:a16="http://schemas.microsoft.com/office/drawing/2014/main" val="4103420012"/>
                    </a:ext>
                  </a:extLst>
                </a:gridCol>
                <a:gridCol w="3991841">
                  <a:extLst>
                    <a:ext uri="{9D8B030D-6E8A-4147-A177-3AD203B41FA5}">
                      <a16:colId xmlns:a16="http://schemas.microsoft.com/office/drawing/2014/main" val="27199920"/>
                    </a:ext>
                  </a:extLst>
                </a:gridCol>
                <a:gridCol w="3113160">
                  <a:extLst>
                    <a:ext uri="{9D8B030D-6E8A-4147-A177-3AD203B41FA5}">
                      <a16:colId xmlns:a16="http://schemas.microsoft.com/office/drawing/2014/main" val="401596871"/>
                    </a:ext>
                  </a:extLst>
                </a:gridCol>
              </a:tblGrid>
              <a:tr h="447226">
                <a:tc>
                  <a:txBody>
                    <a:bodyPr/>
                    <a:lstStyle/>
                    <a:p>
                      <a:pPr algn="ctr" fontAlgn="auto"/>
                      <a:r>
                        <a:rPr lang="en-US" sz="1500" b="1" i="0">
                          <a:solidFill>
                            <a:srgbClr val="000000"/>
                          </a:solidFill>
                          <a:effectLst/>
                          <a:latin typeface="Helvetica"/>
                        </a:rPr>
                        <a:t>​</a:t>
                      </a:r>
                    </a:p>
                  </a:txBody>
                  <a:tcPr marL="83680" marR="83680" marT="41840" marB="41840">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algn="ctr" fontAlgn="base"/>
                      <a:r>
                        <a:rPr lang="en-US" sz="1500" b="1" i="0">
                          <a:solidFill>
                            <a:srgbClr val="000000"/>
                          </a:solidFill>
                          <a:effectLst/>
                          <a:latin typeface="Helvetica"/>
                        </a:rPr>
                        <a:t>Still Mandatory​</a:t>
                      </a:r>
                      <a:endParaRPr lang="en-US" sz="1600" b="1" i="0">
                        <a:solidFill>
                          <a:srgbClr val="000000"/>
                        </a:solidFill>
                        <a:effectLst/>
                        <a:latin typeface="Helvetica"/>
                      </a:endParaRPr>
                    </a:p>
                  </a:txBody>
                  <a:tcPr marL="83680" marR="83680" marT="41840" marB="41840">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algn="ctr" fontAlgn="base"/>
                      <a:r>
                        <a:rPr lang="en-US" sz="1500" b="1" i="0">
                          <a:solidFill>
                            <a:srgbClr val="000000"/>
                          </a:solidFill>
                          <a:effectLst/>
                          <a:latin typeface="Helvetica"/>
                        </a:rPr>
                        <a:t>Strongly Recommended​</a:t>
                      </a:r>
                      <a:endParaRPr lang="en-US" sz="1600" b="1" i="0">
                        <a:solidFill>
                          <a:srgbClr val="000000"/>
                        </a:solidFill>
                        <a:effectLst/>
                        <a:latin typeface="Helvetica"/>
                      </a:endParaRPr>
                    </a:p>
                  </a:txBody>
                  <a:tcPr marL="83680" marR="83680" marT="41840" marB="41840">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algn="ctr" fontAlgn="base"/>
                      <a:r>
                        <a:rPr lang="en-US" sz="1500" b="1" i="0">
                          <a:solidFill>
                            <a:srgbClr val="000000"/>
                          </a:solidFill>
                          <a:effectLst/>
                          <a:latin typeface="Helvetica"/>
                        </a:rPr>
                        <a:t>No Longer Mandatory​</a:t>
                      </a:r>
                      <a:endParaRPr lang="en-US" sz="1600" b="1" i="0">
                        <a:solidFill>
                          <a:srgbClr val="000000"/>
                        </a:solidFill>
                        <a:effectLst/>
                        <a:latin typeface="Helvetica"/>
                      </a:endParaRPr>
                    </a:p>
                  </a:txBody>
                  <a:tcPr marL="83680" marR="83680" marT="41840" marB="41840">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extLst>
                  <a:ext uri="{0D108BD9-81ED-4DB2-BD59-A6C34878D82A}">
                    <a16:rowId xmlns:a16="http://schemas.microsoft.com/office/drawing/2014/main" val="1412974642"/>
                  </a:ext>
                </a:extLst>
              </a:tr>
              <a:tr h="1550397">
                <a:tc>
                  <a:txBody>
                    <a:bodyPr/>
                    <a:lstStyle/>
                    <a:p>
                      <a:pPr algn="ctr" fontAlgn="base"/>
                      <a:r>
                        <a:rPr lang="en-US" sz="1500" b="1" i="0">
                          <a:solidFill>
                            <a:srgbClr val="000000"/>
                          </a:solidFill>
                          <a:effectLst/>
                          <a:latin typeface="Helvetica"/>
                        </a:rPr>
                        <a:t>Face Coverings</a:t>
                      </a:r>
                      <a:r>
                        <a:rPr lang="en-US" sz="1500" b="0" i="0">
                          <a:solidFill>
                            <a:srgbClr val="000000"/>
                          </a:solidFill>
                          <a:effectLst/>
                          <a:latin typeface="Helvetica"/>
                        </a:rPr>
                        <a:t>​</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algn="ctr" fontAlgn="base"/>
                      <a:r>
                        <a:rPr lang="en-US" sz="1500" b="0" i="0">
                          <a:solidFill>
                            <a:srgbClr val="000000"/>
                          </a:solidFill>
                          <a:effectLst/>
                          <a:latin typeface="Helvetica"/>
                        </a:rPr>
                        <a:t>None</a:t>
                      </a: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lvl="0" algn="ctr">
                        <a:buNone/>
                      </a:pPr>
                      <a:r>
                        <a:rPr lang="en-US" sz="1500" b="0" i="0" u="none" strike="noStrike" noProof="0">
                          <a:solidFill>
                            <a:srgbClr val="000000"/>
                          </a:solidFill>
                          <a:effectLst/>
                          <a:latin typeface="Helvetica"/>
                        </a:rPr>
                        <a:t>Encourage health care settings, particularly hospitals, psychiatric hospitals and long-term care facilities to develop their own policies and procedures for face coverings</a:t>
                      </a:r>
                      <a:endParaRPr lang="en-US" sz="15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algn="ctr" fontAlgn="base"/>
                      <a:r>
                        <a:rPr lang="en-US" sz="1500" b="0" i="0">
                          <a:solidFill>
                            <a:srgbClr val="000000"/>
                          </a:solidFill>
                          <a:effectLst/>
                          <a:latin typeface="Helvetica"/>
                        </a:rPr>
                        <a:t>Universally (Facilities may require masking)​</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extLst>
                  <a:ext uri="{0D108BD9-81ED-4DB2-BD59-A6C34878D82A}">
                    <a16:rowId xmlns:a16="http://schemas.microsoft.com/office/drawing/2014/main" val="436162631"/>
                  </a:ext>
                </a:extLst>
              </a:tr>
              <a:tr h="1232532">
                <a:tc>
                  <a:txBody>
                    <a:bodyPr/>
                    <a:lstStyle/>
                    <a:p>
                      <a:pPr algn="ctr" fontAlgn="base"/>
                      <a:r>
                        <a:rPr lang="en-US" sz="1500" b="1" i="0">
                          <a:solidFill>
                            <a:srgbClr val="000000"/>
                          </a:solidFill>
                          <a:effectLst/>
                          <a:latin typeface="Helvetica"/>
                        </a:rPr>
                        <a:t>Vaccinations</a:t>
                      </a:r>
                      <a:r>
                        <a:rPr lang="en-US" sz="1500" b="0" i="0">
                          <a:solidFill>
                            <a:srgbClr val="000000"/>
                          </a:solidFill>
                          <a:effectLst/>
                          <a:latin typeface="Helvetica"/>
                        </a:rPr>
                        <a:t>​</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marL="0" indent="0" algn="ctr" fontAlgn="base">
                        <a:buNone/>
                      </a:pPr>
                      <a:r>
                        <a:rPr lang="en-US" sz="1500" b="0" i="0">
                          <a:solidFill>
                            <a:srgbClr val="000000"/>
                          </a:solidFill>
                          <a:effectLst/>
                          <a:highlight>
                            <a:srgbClr val="FFFF00"/>
                          </a:highlight>
                          <a:latin typeface="Helvetica"/>
                        </a:rPr>
                        <a:t>​</a:t>
                      </a:r>
                      <a:r>
                        <a:rPr lang="en-US" sz="1500" b="0" i="0">
                          <a:solidFill>
                            <a:srgbClr val="000000"/>
                          </a:solidFill>
                          <a:effectLst/>
                          <a:latin typeface="Helvetica"/>
                        </a:rPr>
                        <a:t>None</a:t>
                      </a:r>
                      <a:endParaRPr lang="en-US" sz="12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marL="285750" lvl="0" indent="-285750" algn="l">
                        <a:buFont typeface="Arial"/>
                        <a:buChar char="•"/>
                      </a:pPr>
                      <a:r>
                        <a:rPr lang="en-US" sz="1500" b="0" i="0" u="none" strike="noStrike" noProof="0">
                          <a:solidFill>
                            <a:srgbClr val="000000"/>
                          </a:solidFill>
                          <a:effectLst/>
                          <a:latin typeface="Helvetica"/>
                        </a:rPr>
                        <a:t>COVID-19 primary series for HCW </a:t>
                      </a:r>
                      <a:endParaRPr lang="en-US"/>
                    </a:p>
                    <a:p>
                      <a:pPr marL="285750" lvl="0" indent="-285750" algn="l">
                        <a:buFont typeface="Arial"/>
                        <a:buChar char="•"/>
                      </a:pPr>
                      <a:r>
                        <a:rPr lang="en-US" sz="1500" b="0" i="0">
                          <a:solidFill>
                            <a:srgbClr val="000000"/>
                          </a:solidFill>
                          <a:effectLst/>
                          <a:latin typeface="Helvetica"/>
                        </a:rPr>
                        <a:t>COVID-19 boosters​</a:t>
                      </a:r>
                    </a:p>
                    <a:p>
                      <a:pPr marL="285750" lvl="0" indent="-285750" algn="l">
                        <a:buFont typeface="Arial"/>
                        <a:buChar char="•"/>
                      </a:pPr>
                      <a:r>
                        <a:rPr lang="en-US" sz="1500" b="0" i="0" u="none" strike="noStrike" noProof="0">
                          <a:solidFill>
                            <a:schemeClr val="tx1">
                              <a:lumMod val="50000"/>
                            </a:schemeClr>
                          </a:solidFill>
                          <a:effectLst/>
                          <a:latin typeface="Helvetica"/>
                        </a:rPr>
                        <a:t>Flu vaccines for HCW</a:t>
                      </a:r>
                      <a:endParaRPr lang="en-US">
                        <a:solidFill>
                          <a:schemeClr val="tx1">
                            <a:lumMod val="50000"/>
                          </a:schemeClr>
                        </a:solidFill>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algn="ctr" fontAlgn="base"/>
                      <a:r>
                        <a:rPr lang="en-US" sz="1500" b="0" i="0">
                          <a:solidFill>
                            <a:srgbClr val="000000"/>
                          </a:solidFill>
                          <a:effectLst/>
                          <a:latin typeface="Helvetica"/>
                        </a:rPr>
                        <a:t>COVID-19 boosters beyond the primary series​</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extLst>
                  <a:ext uri="{0D108BD9-81ED-4DB2-BD59-A6C34878D82A}">
                    <a16:rowId xmlns:a16="http://schemas.microsoft.com/office/drawing/2014/main" val="221431964"/>
                  </a:ext>
                </a:extLst>
              </a:tr>
              <a:tr h="1598698">
                <a:tc>
                  <a:txBody>
                    <a:bodyPr/>
                    <a:lstStyle/>
                    <a:p>
                      <a:pPr algn="ctr" fontAlgn="base"/>
                      <a:r>
                        <a:rPr lang="en-US" sz="1500" b="1" i="0">
                          <a:solidFill>
                            <a:srgbClr val="000000"/>
                          </a:solidFill>
                          <a:effectLst/>
                          <a:latin typeface="Helvetica"/>
                        </a:rPr>
                        <a:t>COVID Testing</a:t>
                      </a:r>
                      <a:r>
                        <a:rPr lang="en-US" sz="1500" b="0" i="0">
                          <a:solidFill>
                            <a:srgbClr val="000000"/>
                          </a:solidFill>
                          <a:effectLst/>
                          <a:latin typeface="Helvetica"/>
                        </a:rPr>
                        <a:t>​</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E2F0D9"/>
                    </a:solidFill>
                  </a:tcPr>
                </a:tc>
                <a:tc>
                  <a:txBody>
                    <a:bodyPr/>
                    <a:lstStyle/>
                    <a:p>
                      <a:pPr algn="ctr" fontAlgn="base"/>
                      <a:r>
                        <a:rPr lang="en-US" sz="1500" b="0" i="0">
                          <a:solidFill>
                            <a:srgbClr val="000000"/>
                          </a:solidFill>
                          <a:effectLst/>
                          <a:latin typeface="Helvetica"/>
                        </a:rPr>
                        <a:t>Reporting positive and non-positive PCR tests​</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algn="ctr" fontAlgn="base"/>
                      <a:r>
                        <a:rPr lang="en-US" sz="1500" b="0" i="0">
                          <a:solidFill>
                            <a:srgbClr val="000000"/>
                          </a:solidFill>
                          <a:effectLst/>
                          <a:latin typeface="Helvetica"/>
                        </a:rPr>
                        <a:t>Testing all symptomatic persons </a:t>
                      </a:r>
                      <a:r>
                        <a:rPr lang="en-US" sz="1500" b="0" i="0" u="sng">
                          <a:solidFill>
                            <a:srgbClr val="000000"/>
                          </a:solidFill>
                          <a:effectLst/>
                          <a:latin typeface="Helvetica"/>
                        </a:rPr>
                        <a:t>and</a:t>
                      </a:r>
                      <a:r>
                        <a:rPr lang="en-US" sz="1500" b="0" i="0">
                          <a:solidFill>
                            <a:srgbClr val="000000"/>
                          </a:solidFill>
                          <a:effectLst/>
                          <a:latin typeface="Helvetica"/>
                        </a:rPr>
                        <a:t> all asymptomatic persons with a known exposure​</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tc>
                  <a:txBody>
                    <a:bodyPr/>
                    <a:lstStyle/>
                    <a:p>
                      <a:pPr algn="ctr" fontAlgn="base"/>
                      <a:r>
                        <a:rPr lang="en-US" sz="1500" b="0" i="0">
                          <a:solidFill>
                            <a:srgbClr val="000000"/>
                          </a:solidFill>
                          <a:effectLst/>
                          <a:latin typeface="Helvetica"/>
                        </a:rPr>
                        <a:t>Testing everyone upon entrance to healthcare facilities​</a:t>
                      </a:r>
                      <a:endParaRPr lang="en-US" sz="1600" b="0" i="0">
                        <a:solidFill>
                          <a:srgbClr val="000000"/>
                        </a:solidFill>
                        <a:effectLst/>
                        <a:latin typeface="Helvetica"/>
                      </a:endParaRPr>
                    </a:p>
                  </a:txBody>
                  <a:tcPr marL="83680" marR="83680" marT="41840" marB="41840" anchor="ctr">
                    <a:lnL w="9309" cap="flat" cmpd="sng" algn="ctr">
                      <a:solidFill>
                        <a:srgbClr val="70AD47"/>
                      </a:solidFill>
                      <a:prstDash val="solid"/>
                      <a:round/>
                      <a:headEnd type="none" w="med" len="med"/>
                      <a:tailEnd type="none" w="med" len="med"/>
                    </a:lnL>
                    <a:lnR w="9309" cap="flat" cmpd="sng" algn="ctr">
                      <a:solidFill>
                        <a:srgbClr val="70AD47"/>
                      </a:solidFill>
                      <a:prstDash val="solid"/>
                      <a:round/>
                      <a:headEnd type="none" w="med" len="med"/>
                      <a:tailEnd type="none" w="med" len="med"/>
                    </a:lnR>
                    <a:lnT w="9309" cap="flat" cmpd="sng" algn="ctr">
                      <a:solidFill>
                        <a:srgbClr val="70AD47"/>
                      </a:solidFill>
                      <a:prstDash val="solid"/>
                      <a:round/>
                      <a:headEnd type="none" w="med" len="med"/>
                      <a:tailEnd type="none" w="med" len="med"/>
                    </a:lnT>
                    <a:lnB w="9309" cap="flat" cmpd="sng" algn="ctr">
                      <a:solidFill>
                        <a:srgbClr val="70AD47"/>
                      </a:solidFill>
                      <a:prstDash val="solid"/>
                      <a:round/>
                      <a:headEnd type="none" w="med" len="med"/>
                      <a:tailEnd type="none" w="med" len="med"/>
                    </a:lnB>
                    <a:solidFill>
                      <a:srgbClr val="FFFFFF"/>
                    </a:solidFill>
                  </a:tcPr>
                </a:tc>
                <a:extLst>
                  <a:ext uri="{0D108BD9-81ED-4DB2-BD59-A6C34878D82A}">
                    <a16:rowId xmlns:a16="http://schemas.microsoft.com/office/drawing/2014/main" val="1773432800"/>
                  </a:ext>
                </a:extLst>
              </a:tr>
            </a:tbl>
          </a:graphicData>
        </a:graphic>
      </p:graphicFrame>
      <p:sp>
        <p:nvSpPr>
          <p:cNvPr id="11" name="Rectangle 3">
            <a:extLst>
              <a:ext uri="{FF2B5EF4-FFF2-40B4-BE49-F238E27FC236}">
                <a16:creationId xmlns:a16="http://schemas.microsoft.com/office/drawing/2014/main" id="{1AC969B6-ADAE-15F9-A3B6-F54BC01F92A8}"/>
              </a:ext>
            </a:extLst>
          </p:cNvPr>
          <p:cNvSpPr>
            <a:spLocks noChangeArrowheads="1"/>
          </p:cNvSpPr>
          <p:nvPr/>
        </p:nvSpPr>
        <p:spPr bwMode="auto">
          <a:xfrm>
            <a:off x="3160713" y="2874853"/>
            <a:ext cx="70215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700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4F3E-08E5-0DFD-8DF6-2CCBC5ACDD7B}"/>
              </a:ext>
            </a:extLst>
          </p:cNvPr>
          <p:cNvSpPr>
            <a:spLocks noGrp="1"/>
          </p:cNvSpPr>
          <p:nvPr>
            <p:ph type="title"/>
          </p:nvPr>
        </p:nvSpPr>
        <p:spPr/>
        <p:txBody>
          <a:bodyPr/>
          <a:lstStyle/>
          <a:p>
            <a:r>
              <a:rPr lang="en-US"/>
              <a:t>COUNTY HEALTH OFFICER ORDERS</a:t>
            </a:r>
          </a:p>
        </p:txBody>
      </p:sp>
      <p:sp>
        <p:nvSpPr>
          <p:cNvPr id="3" name="Slide Number Placeholder 2">
            <a:extLst>
              <a:ext uri="{FF2B5EF4-FFF2-40B4-BE49-F238E27FC236}">
                <a16:creationId xmlns:a16="http://schemas.microsoft.com/office/drawing/2014/main" id="{0F1AAB55-19D2-ACA1-4C7D-CDDDBBCAF813}"/>
              </a:ext>
            </a:extLst>
          </p:cNvPr>
          <p:cNvSpPr>
            <a:spLocks noGrp="1"/>
          </p:cNvSpPr>
          <p:nvPr>
            <p:ph type="sldNum" sz="quarter" idx="12"/>
          </p:nvPr>
        </p:nvSpPr>
        <p:spPr/>
        <p:txBody>
          <a:bodyPr/>
          <a:lstStyle/>
          <a:p>
            <a:fld id="{3D653FBF-5238-4FF9-AF07-A5A9C466020F}" type="slidenum">
              <a:rPr lang="en-US" smtClean="0"/>
              <a:t>5</a:t>
            </a:fld>
            <a:endParaRPr lang="en-US"/>
          </a:p>
        </p:txBody>
      </p:sp>
      <p:sp>
        <p:nvSpPr>
          <p:cNvPr id="5" name="TextBox 4">
            <a:extLst>
              <a:ext uri="{FF2B5EF4-FFF2-40B4-BE49-F238E27FC236}">
                <a16:creationId xmlns:a16="http://schemas.microsoft.com/office/drawing/2014/main" id="{7C4C256D-0F57-E941-840D-57ADDDCB55F1}"/>
              </a:ext>
            </a:extLst>
          </p:cNvPr>
          <p:cNvSpPr txBox="1"/>
          <p:nvPr/>
        </p:nvSpPr>
        <p:spPr>
          <a:xfrm>
            <a:off x="526473" y="1920161"/>
            <a:ext cx="11139054" cy="4801314"/>
          </a:xfrm>
          <a:prstGeom prst="rect">
            <a:avLst/>
          </a:prstGeom>
          <a:noFill/>
        </p:spPr>
        <p:txBody>
          <a:bodyPr wrap="square">
            <a:spAutoFit/>
          </a:bodyPr>
          <a:lstStyle/>
          <a:p>
            <a:pPr marL="285750" indent="-285750" algn="l">
              <a:buFont typeface="Arial" panose="020B0604020202020204" pitchFamily="34" charset="0"/>
              <a:buChar char="•"/>
            </a:pPr>
            <a:r>
              <a:rPr lang="en-US" b="1" i="0">
                <a:solidFill>
                  <a:srgbClr val="2D3742"/>
                </a:solidFill>
                <a:effectLst/>
                <a:latin typeface="Helvetica" panose="020B0604020202020204" pitchFamily="34" charset="0"/>
              </a:rPr>
              <a:t>Vaccines will remain available.</a:t>
            </a:r>
            <a:endParaRPr lang="en-US" b="0" i="0">
              <a:solidFill>
                <a:srgbClr val="2D3742"/>
              </a:solidFill>
              <a:effectLst/>
              <a:latin typeface="Helvetica" panose="020B0604020202020204" pitchFamily="34" charset="0"/>
            </a:endParaRPr>
          </a:p>
          <a:p>
            <a:pPr marL="742950" lvl="1" indent="-285750" algn="l">
              <a:buFont typeface="Arial" panose="020B0604020202020204" pitchFamily="34" charset="0"/>
              <a:buChar char="•"/>
            </a:pPr>
            <a:r>
              <a:rPr lang="en-US" b="0" i="0">
                <a:solidFill>
                  <a:srgbClr val="2D3742"/>
                </a:solidFill>
                <a:effectLst/>
                <a:latin typeface="Helvetica" panose="020B0604020202020204" pitchFamily="34" charset="0"/>
              </a:rPr>
              <a:t>Access to COVID-19 vaccines will generally not be affected for now. The U.S. government is currently distributing free </a:t>
            </a:r>
            <a:r>
              <a:rPr lang="en-US" b="1" i="0" u="none" strike="noStrike">
                <a:solidFill>
                  <a:srgbClr val="027CBB"/>
                </a:solidFill>
                <a:effectLst/>
                <a:latin typeface="Helvetica" panose="020B0604020202020204" pitchFamily="34" charset="0"/>
                <a:hlinkClick r:id="rId2"/>
              </a:rPr>
              <a:t>COVID-19 vaccines</a:t>
            </a:r>
            <a:r>
              <a:rPr lang="en-US" b="0" i="0">
                <a:solidFill>
                  <a:srgbClr val="2D3742"/>
                </a:solidFill>
                <a:effectLst/>
                <a:latin typeface="Helvetica" panose="020B0604020202020204" pitchFamily="34" charset="0"/>
              </a:rPr>
              <a:t> for all adults and children.</a:t>
            </a:r>
          </a:p>
          <a:p>
            <a:pPr marL="285750" indent="-285750" algn="l">
              <a:buFont typeface="Arial" panose="020B0604020202020204" pitchFamily="34" charset="0"/>
              <a:buChar char="•"/>
            </a:pPr>
            <a:r>
              <a:rPr lang="en-US" b="1" i="0">
                <a:solidFill>
                  <a:srgbClr val="2D3742"/>
                </a:solidFill>
                <a:effectLst/>
                <a:latin typeface="Helvetica" panose="020B0604020202020204" pitchFamily="34" charset="0"/>
              </a:rPr>
              <a:t>COVID-19 at-home tests may not be covered by insurance.</a:t>
            </a:r>
            <a:endParaRPr lang="en-US" b="0" i="0">
              <a:solidFill>
                <a:srgbClr val="2D3742"/>
              </a:solidFill>
              <a:effectLst/>
              <a:latin typeface="Helvetica" panose="020B0604020202020204" pitchFamily="34" charset="0"/>
            </a:endParaRPr>
          </a:p>
          <a:p>
            <a:pPr marL="742950" lvl="1" indent="-285750" algn="l">
              <a:buFont typeface="Arial" panose="020B0604020202020204" pitchFamily="34" charset="0"/>
              <a:buChar char="•"/>
            </a:pPr>
            <a:r>
              <a:rPr lang="en-US" b="0" i="0">
                <a:solidFill>
                  <a:srgbClr val="2D3742"/>
                </a:solidFill>
                <a:effectLst/>
                <a:latin typeface="Helvetica" panose="020B0604020202020204" pitchFamily="34" charset="0"/>
              </a:rPr>
              <a:t>Insurance providers will no longer be required to waive costs or provide free COVID-19 tests. CDC’s </a:t>
            </a:r>
            <a:r>
              <a:rPr lang="en-US" b="1" i="0" u="none" strike="noStrike">
                <a:solidFill>
                  <a:srgbClr val="027CBB"/>
                </a:solidFill>
                <a:effectLst/>
                <a:latin typeface="Helvetica" panose="020B0604020202020204" pitchFamily="34" charset="0"/>
                <a:hlinkClick r:id="rId3"/>
              </a:rPr>
              <a:t>No Cost COVID-19 Testing Locator</a:t>
            </a:r>
            <a:r>
              <a:rPr lang="en-US" b="0" i="0">
                <a:solidFill>
                  <a:srgbClr val="2D3742"/>
                </a:solidFill>
                <a:effectLst/>
                <a:latin typeface="Helvetica" panose="020B0604020202020204" pitchFamily="34" charset="0"/>
              </a:rPr>
              <a:t> can help people find current community and pharmacy partners participating in the </a:t>
            </a:r>
            <a:r>
              <a:rPr lang="en-US" b="1" i="0" u="none" strike="noStrike">
                <a:solidFill>
                  <a:srgbClr val="027CBB"/>
                </a:solidFill>
                <a:effectLst/>
                <a:latin typeface="Helvetica" panose="020B0604020202020204" pitchFamily="34" charset="0"/>
                <a:hlinkClick r:id="rId4"/>
              </a:rPr>
              <a:t>Increasing Community Access to Testing (ICATT) program</a:t>
            </a:r>
            <a:r>
              <a:rPr lang="en-US" b="0" i="0">
                <a:solidFill>
                  <a:srgbClr val="2D3742"/>
                </a:solidFill>
                <a:effectLst/>
                <a:latin typeface="Helvetica" panose="020B0604020202020204" pitchFamily="34" charset="0"/>
              </a:rPr>
              <a:t>.</a:t>
            </a:r>
          </a:p>
          <a:p>
            <a:pPr marL="285750" indent="-285750" algn="l">
              <a:buFont typeface="Arial" panose="020B0604020202020204" pitchFamily="34" charset="0"/>
              <a:buChar char="•"/>
            </a:pPr>
            <a:r>
              <a:rPr lang="en-US" b="1" i="0">
                <a:solidFill>
                  <a:srgbClr val="2D3742"/>
                </a:solidFill>
                <a:effectLst/>
                <a:latin typeface="Helvetica" panose="020B0604020202020204" pitchFamily="34" charset="0"/>
              </a:rPr>
              <a:t>Treatments will remain available.</a:t>
            </a:r>
            <a:endParaRPr lang="en-US" b="0" i="0">
              <a:solidFill>
                <a:srgbClr val="2D3742"/>
              </a:solidFill>
              <a:effectLst/>
              <a:latin typeface="Helvetica" panose="020B0604020202020204" pitchFamily="34" charset="0"/>
            </a:endParaRPr>
          </a:p>
          <a:p>
            <a:pPr marL="742950" lvl="1" indent="-285750" algn="l">
              <a:buFont typeface="Arial" panose="020B0604020202020204" pitchFamily="34" charset="0"/>
              <a:buChar char="•"/>
            </a:pPr>
            <a:r>
              <a:rPr lang="en-US" b="0" i="0">
                <a:solidFill>
                  <a:srgbClr val="2D3742"/>
                </a:solidFill>
                <a:effectLst/>
                <a:latin typeface="Helvetica" panose="020B0604020202020204" pitchFamily="34" charset="0"/>
              </a:rPr>
              <a:t>Medication to prevent severe COVID-19, </a:t>
            </a:r>
            <a:r>
              <a:rPr lang="en-US" b="1" i="0" u="none" strike="noStrike">
                <a:solidFill>
                  <a:srgbClr val="027CBB"/>
                </a:solidFill>
                <a:effectLst/>
                <a:latin typeface="Helvetica" panose="020B0604020202020204" pitchFamily="34" charset="0"/>
                <a:hlinkClick r:id="rId5"/>
              </a:rPr>
              <a:t>such as Paxlovid</a:t>
            </a:r>
            <a:r>
              <a:rPr lang="en-US" b="0" i="0">
                <a:solidFill>
                  <a:srgbClr val="2D3742"/>
                </a:solidFill>
                <a:effectLst/>
                <a:latin typeface="Helvetica" panose="020B0604020202020204" pitchFamily="34" charset="0"/>
              </a:rPr>
              <a:t>, will remain available for free while supplies last. After that, the price will be determined by the medication manufacturer and your health insurance coverage. Check with your healthcare provider if you need </a:t>
            </a:r>
            <a:r>
              <a:rPr lang="en-US" b="1" i="0" u="none" strike="noStrike">
                <a:solidFill>
                  <a:srgbClr val="027CBB"/>
                </a:solidFill>
                <a:effectLst/>
                <a:latin typeface="Helvetica" panose="020B0604020202020204" pitchFamily="34" charset="0"/>
                <a:hlinkClick r:id="rId6"/>
              </a:rPr>
              <a:t>early treatment to prevent severe COVID-19</a:t>
            </a:r>
            <a:r>
              <a:rPr lang="en-US" b="0" i="0">
                <a:solidFill>
                  <a:srgbClr val="2D3742"/>
                </a:solidFill>
                <a:effectLst/>
                <a:latin typeface="Helvetica" panose="020B0604020202020204" pitchFamily="34" charset="0"/>
              </a:rPr>
              <a:t>.</a:t>
            </a:r>
          </a:p>
          <a:p>
            <a:pPr marL="285750" indent="-285750" algn="l">
              <a:buFont typeface="Arial" panose="020B0604020202020204" pitchFamily="34" charset="0"/>
              <a:buChar char="•"/>
            </a:pPr>
            <a:r>
              <a:rPr lang="en-US" b="1" i="0">
                <a:solidFill>
                  <a:srgbClr val="2D3742"/>
                </a:solidFill>
                <a:effectLst/>
                <a:latin typeface="Helvetica" panose="020B0604020202020204" pitchFamily="34" charset="0"/>
              </a:rPr>
              <a:t>National reporting of COVID-19 may change.</a:t>
            </a:r>
            <a:endParaRPr lang="en-US" b="0" i="0">
              <a:solidFill>
                <a:srgbClr val="2D3742"/>
              </a:solidFill>
              <a:effectLst/>
              <a:latin typeface="Helvetica" panose="020B0604020202020204" pitchFamily="34" charset="0"/>
            </a:endParaRPr>
          </a:p>
          <a:p>
            <a:pPr marL="742950" lvl="1" indent="-285750" algn="l">
              <a:buFont typeface="Arial" panose="020B0604020202020204" pitchFamily="34" charset="0"/>
              <a:buChar char="•"/>
            </a:pPr>
            <a:r>
              <a:rPr lang="en-US" b="0" i="0">
                <a:solidFill>
                  <a:srgbClr val="2D3742"/>
                </a:solidFill>
                <a:effectLst/>
                <a:latin typeface="Helvetica" panose="020B0604020202020204" pitchFamily="34" charset="0"/>
              </a:rPr>
              <a:t>We have the right data for this phase of COVID-19 that will allow us to understand what’s happening with the virus in America in real-time. While what we have going forward will be different, it will still allow CDC, local public health officials, and the members of the public to understand COVID-19 dynamics at the community level.      </a:t>
            </a:r>
          </a:p>
        </p:txBody>
      </p:sp>
      <p:sp>
        <p:nvSpPr>
          <p:cNvPr id="7" name="TextBox 6">
            <a:extLst>
              <a:ext uri="{FF2B5EF4-FFF2-40B4-BE49-F238E27FC236}">
                <a16:creationId xmlns:a16="http://schemas.microsoft.com/office/drawing/2014/main" id="{259EEC33-7307-435B-9461-4E15CAF6745C}"/>
              </a:ext>
            </a:extLst>
          </p:cNvPr>
          <p:cNvSpPr txBox="1"/>
          <p:nvPr/>
        </p:nvSpPr>
        <p:spPr>
          <a:xfrm>
            <a:off x="2421082" y="1438196"/>
            <a:ext cx="7349836" cy="369332"/>
          </a:xfrm>
          <a:prstGeom prst="rect">
            <a:avLst/>
          </a:prstGeom>
          <a:noFill/>
        </p:spPr>
        <p:txBody>
          <a:bodyPr wrap="square">
            <a:spAutoFit/>
          </a:bodyPr>
          <a:lstStyle/>
          <a:p>
            <a:r>
              <a:rPr lang="en-US">
                <a:hlinkClick r:id="rId7"/>
              </a:rPr>
              <a:t>Changes Related to the End of Federal, State, and Local Emergencies</a:t>
            </a:r>
            <a:endParaRPr lang="en-US"/>
          </a:p>
        </p:txBody>
      </p:sp>
    </p:spTree>
    <p:extLst>
      <p:ext uri="{BB962C8B-B14F-4D97-AF65-F5344CB8AC3E}">
        <p14:creationId xmlns:p14="http://schemas.microsoft.com/office/powerpoint/2010/main" val="156062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09A80-A6E2-EACF-C377-0D27EC6E4385}"/>
              </a:ext>
            </a:extLst>
          </p:cNvPr>
          <p:cNvSpPr>
            <a:spLocks noGrp="1"/>
          </p:cNvSpPr>
          <p:nvPr>
            <p:ph type="sldNum" sz="quarter" idx="12"/>
          </p:nvPr>
        </p:nvSpPr>
        <p:spPr/>
        <p:txBody>
          <a:bodyPr/>
          <a:lstStyle/>
          <a:p>
            <a:fld id="{3D653FBF-5238-4FF9-AF07-A5A9C466020F}" type="slidenum">
              <a:rPr lang="en-US" smtClean="0"/>
              <a:t>6</a:t>
            </a:fld>
            <a:endParaRPr lang="en-US"/>
          </a:p>
        </p:txBody>
      </p:sp>
      <p:sp>
        <p:nvSpPr>
          <p:cNvPr id="3" name="Title 2">
            <a:extLst>
              <a:ext uri="{FF2B5EF4-FFF2-40B4-BE49-F238E27FC236}">
                <a16:creationId xmlns:a16="http://schemas.microsoft.com/office/drawing/2014/main" id="{F4059A3E-4BFA-4FD8-8365-CA72817B63E1}"/>
              </a:ext>
            </a:extLst>
          </p:cNvPr>
          <p:cNvSpPr>
            <a:spLocks noGrp="1"/>
          </p:cNvSpPr>
          <p:nvPr>
            <p:ph type="title"/>
          </p:nvPr>
        </p:nvSpPr>
        <p:spPr>
          <a:xfrm>
            <a:off x="219364" y="0"/>
            <a:ext cx="10207782" cy="1325563"/>
          </a:xfrm>
        </p:spPr>
        <p:txBody>
          <a:bodyPr>
            <a:normAutofit/>
          </a:bodyPr>
          <a:lstStyle/>
          <a:p>
            <a:r>
              <a:rPr lang="en-US" sz="3600"/>
              <a:t>SUMMARY OF PANDEMIC MEASURES</a:t>
            </a:r>
          </a:p>
        </p:txBody>
      </p:sp>
      <p:pic>
        <p:nvPicPr>
          <p:cNvPr id="10242" name="Picture 8">
            <a:extLst>
              <a:ext uri="{FF2B5EF4-FFF2-40B4-BE49-F238E27FC236}">
                <a16:creationId xmlns:a16="http://schemas.microsoft.com/office/drawing/2014/main" id="{33E1C014-84BC-73FF-DC2F-7A7A936B76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12" b="6889"/>
          <a:stretch/>
        </p:blipFill>
        <p:spPr bwMode="auto">
          <a:xfrm>
            <a:off x="222658" y="1497919"/>
            <a:ext cx="11230317" cy="51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69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777D51-1920-5DBF-3FBD-89CFBD3A18CB}"/>
              </a:ext>
            </a:extLst>
          </p:cNvPr>
          <p:cNvSpPr>
            <a:spLocks noGrp="1"/>
          </p:cNvSpPr>
          <p:nvPr>
            <p:ph type="sldNum" sz="quarter" idx="12"/>
          </p:nvPr>
        </p:nvSpPr>
        <p:spPr/>
        <p:txBody>
          <a:bodyPr/>
          <a:lstStyle/>
          <a:p>
            <a:fld id="{3D653FBF-5238-4FF9-AF07-A5A9C466020F}" type="slidenum">
              <a:rPr lang="en-US" smtClean="0"/>
              <a:t>7</a:t>
            </a:fld>
            <a:endParaRPr lang="en-US"/>
          </a:p>
        </p:txBody>
      </p:sp>
      <p:sp>
        <p:nvSpPr>
          <p:cNvPr id="3" name="Title 2">
            <a:extLst>
              <a:ext uri="{FF2B5EF4-FFF2-40B4-BE49-F238E27FC236}">
                <a16:creationId xmlns:a16="http://schemas.microsoft.com/office/drawing/2014/main" id="{9B5807E9-BFEC-27E8-0941-799C12EF6D09}"/>
              </a:ext>
            </a:extLst>
          </p:cNvPr>
          <p:cNvSpPr>
            <a:spLocks noGrp="1"/>
          </p:cNvSpPr>
          <p:nvPr>
            <p:ph type="title"/>
          </p:nvPr>
        </p:nvSpPr>
        <p:spPr>
          <a:xfrm>
            <a:off x="514927" y="0"/>
            <a:ext cx="10207782" cy="1325563"/>
          </a:xfrm>
        </p:spPr>
        <p:txBody>
          <a:bodyPr>
            <a:normAutofit/>
          </a:bodyPr>
          <a:lstStyle/>
          <a:p>
            <a:r>
              <a:rPr lang="en-US" sz="3600"/>
              <a:t>MULTIPLE DECLARATIONS IMPACT PANDEMIC RESPONSE</a:t>
            </a:r>
          </a:p>
        </p:txBody>
      </p:sp>
      <p:pic>
        <p:nvPicPr>
          <p:cNvPr id="11266" name="Picture 9">
            <a:extLst>
              <a:ext uri="{FF2B5EF4-FFF2-40B4-BE49-F238E27FC236}">
                <a16:creationId xmlns:a16="http://schemas.microsoft.com/office/drawing/2014/main" id="{E0689061-A782-82B6-4CF1-0313E0396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59" b="5515"/>
          <a:stretch/>
        </p:blipFill>
        <p:spPr bwMode="auto">
          <a:xfrm>
            <a:off x="166309" y="1575778"/>
            <a:ext cx="11569095" cy="499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10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a:extLst>
              <a:ext uri="{FF2B5EF4-FFF2-40B4-BE49-F238E27FC236}">
                <a16:creationId xmlns:a16="http://schemas.microsoft.com/office/drawing/2014/main" id="{D761A9F6-8ED6-42FF-668A-B93CA8262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36" b="7788"/>
          <a:stretch/>
        </p:blipFill>
        <p:spPr bwMode="auto">
          <a:xfrm>
            <a:off x="329561" y="1349660"/>
            <a:ext cx="11544783" cy="537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AE83B65-03D8-6F1D-63D9-626A13B6039F}"/>
              </a:ext>
            </a:extLst>
          </p:cNvPr>
          <p:cNvSpPr>
            <a:spLocks noGrp="1"/>
          </p:cNvSpPr>
          <p:nvPr>
            <p:ph type="sldNum" sz="quarter" idx="12"/>
          </p:nvPr>
        </p:nvSpPr>
        <p:spPr/>
        <p:txBody>
          <a:bodyPr/>
          <a:lstStyle/>
          <a:p>
            <a:fld id="{3D653FBF-5238-4FF9-AF07-A5A9C466020F}" type="slidenum">
              <a:rPr lang="en-US" smtClean="0"/>
              <a:t>8</a:t>
            </a:fld>
            <a:endParaRPr lang="en-US"/>
          </a:p>
        </p:txBody>
      </p:sp>
      <p:sp>
        <p:nvSpPr>
          <p:cNvPr id="3" name="Title 2">
            <a:extLst>
              <a:ext uri="{FF2B5EF4-FFF2-40B4-BE49-F238E27FC236}">
                <a16:creationId xmlns:a16="http://schemas.microsoft.com/office/drawing/2014/main" id="{DD2CE061-4B51-0332-4831-19934B9BF552}"/>
              </a:ext>
            </a:extLst>
          </p:cNvPr>
          <p:cNvSpPr>
            <a:spLocks noGrp="1"/>
          </p:cNvSpPr>
          <p:nvPr>
            <p:ph type="title"/>
          </p:nvPr>
        </p:nvSpPr>
        <p:spPr>
          <a:xfrm>
            <a:off x="733425" y="-28404"/>
            <a:ext cx="10207782" cy="1325563"/>
          </a:xfrm>
        </p:spPr>
        <p:txBody>
          <a:bodyPr>
            <a:normAutofit/>
          </a:bodyPr>
          <a:lstStyle/>
          <a:p>
            <a:r>
              <a:rPr lang="en-US" sz="3600"/>
              <a:t>COVERAGE CHANGES WITH </a:t>
            </a:r>
            <a:br>
              <a:rPr lang="en-US" sz="3600"/>
            </a:br>
            <a:r>
              <a:rPr lang="en-US" sz="3600"/>
              <a:t>END OF THE PHE</a:t>
            </a:r>
          </a:p>
        </p:txBody>
      </p:sp>
    </p:spTree>
    <p:extLst>
      <p:ext uri="{BB962C8B-B14F-4D97-AF65-F5344CB8AC3E}">
        <p14:creationId xmlns:p14="http://schemas.microsoft.com/office/powerpoint/2010/main" val="3626003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75E239-2BAB-1B80-E138-2BEA0EEE9597}"/>
              </a:ext>
            </a:extLst>
          </p:cNvPr>
          <p:cNvSpPr>
            <a:spLocks noGrp="1"/>
          </p:cNvSpPr>
          <p:nvPr>
            <p:ph type="sldNum" sz="quarter" idx="12"/>
          </p:nvPr>
        </p:nvSpPr>
        <p:spPr/>
        <p:txBody>
          <a:bodyPr/>
          <a:lstStyle/>
          <a:p>
            <a:fld id="{3D653FBF-5238-4FF9-AF07-A5A9C466020F}" type="slidenum">
              <a:rPr lang="en-US" smtClean="0"/>
              <a:t>9</a:t>
            </a:fld>
            <a:endParaRPr lang="en-US"/>
          </a:p>
        </p:txBody>
      </p:sp>
      <p:sp>
        <p:nvSpPr>
          <p:cNvPr id="3" name="Title 2">
            <a:extLst>
              <a:ext uri="{FF2B5EF4-FFF2-40B4-BE49-F238E27FC236}">
                <a16:creationId xmlns:a16="http://schemas.microsoft.com/office/drawing/2014/main" id="{A86F00D3-A1DC-5E24-40B5-0A14478FAC03}"/>
              </a:ext>
            </a:extLst>
          </p:cNvPr>
          <p:cNvSpPr>
            <a:spLocks noGrp="1"/>
          </p:cNvSpPr>
          <p:nvPr>
            <p:ph type="title"/>
          </p:nvPr>
        </p:nvSpPr>
        <p:spPr>
          <a:xfrm>
            <a:off x="516875" y="109198"/>
            <a:ext cx="10207782" cy="1325563"/>
          </a:xfrm>
        </p:spPr>
        <p:txBody>
          <a:bodyPr>
            <a:normAutofit/>
          </a:bodyPr>
          <a:lstStyle/>
          <a:p>
            <a:r>
              <a:rPr lang="en-US" sz="3600">
                <a:cs typeface="Arial"/>
              </a:rPr>
              <a:t>MEDI-CAL REDETERMINATION </a:t>
            </a:r>
          </a:p>
        </p:txBody>
      </p:sp>
      <p:sp>
        <p:nvSpPr>
          <p:cNvPr id="4" name="Text Placeholder 3">
            <a:extLst>
              <a:ext uri="{FF2B5EF4-FFF2-40B4-BE49-F238E27FC236}">
                <a16:creationId xmlns:a16="http://schemas.microsoft.com/office/drawing/2014/main" id="{BBF5A381-6B3E-BDCC-4A38-923D66A385FE}"/>
              </a:ext>
            </a:extLst>
          </p:cNvPr>
          <p:cNvSpPr>
            <a:spLocks noGrp="1"/>
          </p:cNvSpPr>
          <p:nvPr>
            <p:ph type="body" sz="quarter" idx="13"/>
          </p:nvPr>
        </p:nvSpPr>
        <p:spPr>
          <a:xfrm>
            <a:off x="552457" y="1544930"/>
            <a:ext cx="8432800" cy="769594"/>
          </a:xfrm>
        </p:spPr>
        <p:txBody>
          <a:bodyPr vert="horz" lIns="91440" tIns="45720" rIns="91440" bIns="45720" rtlCol="0" anchor="t">
            <a:noAutofit/>
          </a:bodyPr>
          <a:lstStyle/>
          <a:p>
            <a:pPr algn="ctr"/>
            <a:r>
              <a:rPr lang="en-US">
                <a:latin typeface="Helvetica"/>
                <a:cs typeface="Helvetica"/>
              </a:rPr>
              <a:t>Medi-Cal continuous enrollment has ended.</a:t>
            </a:r>
          </a:p>
        </p:txBody>
      </p:sp>
      <p:sp>
        <p:nvSpPr>
          <p:cNvPr id="6" name="Content Placeholder 5">
            <a:extLst>
              <a:ext uri="{FF2B5EF4-FFF2-40B4-BE49-F238E27FC236}">
                <a16:creationId xmlns:a16="http://schemas.microsoft.com/office/drawing/2014/main" id="{2C545890-2EC5-1577-7F08-DBB2DC48C040}"/>
              </a:ext>
            </a:extLst>
          </p:cNvPr>
          <p:cNvSpPr>
            <a:spLocks noGrp="1"/>
          </p:cNvSpPr>
          <p:nvPr>
            <p:ph idx="1"/>
          </p:nvPr>
        </p:nvSpPr>
        <p:spPr>
          <a:xfrm>
            <a:off x="258674" y="1599221"/>
            <a:ext cx="9014690" cy="4598772"/>
          </a:xfrm>
        </p:spPr>
        <p:txBody>
          <a:bodyPr vert="horz" lIns="91440" tIns="45720" rIns="91440" bIns="45720" rtlCol="0" anchor="t">
            <a:noAutofit/>
          </a:bodyPr>
          <a:lstStyle/>
          <a:p>
            <a:pPr marL="0" indent="0">
              <a:lnSpc>
                <a:spcPct val="120000"/>
              </a:lnSpc>
              <a:buNone/>
            </a:pPr>
            <a:endParaRPr lang="en-US" sz="2600">
              <a:solidFill>
                <a:srgbClr val="000000"/>
              </a:solidFill>
              <a:latin typeface="+mj-lt"/>
              <a:ea typeface="+mn-lt"/>
              <a:cs typeface="+mn-lt"/>
            </a:endParaRPr>
          </a:p>
          <a:p>
            <a:pPr>
              <a:lnSpc>
                <a:spcPct val="120000"/>
              </a:lnSpc>
              <a:buFont typeface="Wingdings"/>
              <a:buChar char="§"/>
            </a:pPr>
            <a:r>
              <a:rPr lang="en-US">
                <a:solidFill>
                  <a:srgbClr val="000000"/>
                </a:solidFill>
                <a:latin typeface="Helvetica"/>
                <a:ea typeface="+mn-lt"/>
                <a:cs typeface="+mn-lt"/>
              </a:rPr>
              <a:t>ACTIONS:</a:t>
            </a:r>
            <a:endParaRPr lang="en-US"/>
          </a:p>
          <a:p>
            <a:pPr lvl="1" indent="-226695">
              <a:lnSpc>
                <a:spcPct val="120000"/>
              </a:lnSpc>
              <a:buFont typeface="Wingdings"/>
              <a:buChar char="§"/>
            </a:pPr>
            <a:r>
              <a:rPr lang="en-US" sz="2800">
                <a:solidFill>
                  <a:srgbClr val="000000"/>
                </a:solidFill>
                <a:latin typeface="Helvetica"/>
                <a:ea typeface="+mn-lt"/>
                <a:cs typeface="+mn-lt"/>
                <a:hlinkClick r:id="rId3"/>
              </a:rPr>
              <a:t>Make sure San Diego's Self Sufficiency Dept. has the client's correct address</a:t>
            </a:r>
            <a:endParaRPr lang="en-US" sz="2800">
              <a:solidFill>
                <a:srgbClr val="000000"/>
              </a:solidFill>
              <a:latin typeface="Helvetica"/>
              <a:ea typeface="+mn-lt"/>
              <a:cs typeface="+mn-lt"/>
            </a:endParaRPr>
          </a:p>
          <a:p>
            <a:pPr lvl="1" indent="-226695">
              <a:lnSpc>
                <a:spcPct val="120000"/>
              </a:lnSpc>
              <a:buFont typeface="Wingdings"/>
              <a:buChar char="§"/>
            </a:pPr>
            <a:r>
              <a:rPr lang="en-US" sz="2800">
                <a:solidFill>
                  <a:srgbClr val="000000"/>
                </a:solidFill>
                <a:latin typeface="Helvetica"/>
                <a:ea typeface="+mn-lt"/>
                <a:cs typeface="+mn-lt"/>
              </a:rPr>
              <a:t>Complete redetermination packets on time</a:t>
            </a:r>
            <a:endParaRPr lang="en-US"/>
          </a:p>
          <a:p>
            <a:pPr>
              <a:lnSpc>
                <a:spcPct val="120000"/>
              </a:lnSpc>
              <a:buFont typeface="Wingdings"/>
              <a:buChar char="§"/>
            </a:pPr>
            <a:r>
              <a:rPr lang="en-US">
                <a:solidFill>
                  <a:srgbClr val="595959"/>
                </a:solidFill>
                <a:latin typeface="Helvetica"/>
                <a:ea typeface="+mn-lt"/>
                <a:cs typeface="+mn-lt"/>
                <a:hlinkClick r:id="rId4"/>
              </a:rPr>
              <a:t>Medi-Cal Continuous Coverage Toolkit</a:t>
            </a:r>
            <a:r>
              <a:rPr lang="en-US" b="1">
                <a:solidFill>
                  <a:srgbClr val="000000"/>
                </a:solidFill>
                <a:latin typeface="Helvetica"/>
                <a:ea typeface="+mn-lt"/>
                <a:cs typeface="+mn-lt"/>
              </a:rPr>
              <a:t> </a:t>
            </a:r>
            <a:r>
              <a:rPr lang="en-US">
                <a:solidFill>
                  <a:srgbClr val="000000"/>
                </a:solidFill>
                <a:latin typeface="Helvetica"/>
                <a:ea typeface="+mn-lt"/>
                <a:cs typeface="+mn-lt"/>
              </a:rPr>
              <a:t>contains flyers, posters, call scripts, social media and email templates</a:t>
            </a:r>
            <a:endParaRPr lang="en-US"/>
          </a:p>
          <a:p>
            <a:pPr marL="0" indent="0">
              <a:buNone/>
            </a:pPr>
            <a:endParaRPr lang="en-US" sz="3200">
              <a:cs typeface="Arial"/>
            </a:endParaRPr>
          </a:p>
        </p:txBody>
      </p:sp>
      <p:pic>
        <p:nvPicPr>
          <p:cNvPr id="5" name="Picture 7">
            <a:extLst>
              <a:ext uri="{FF2B5EF4-FFF2-40B4-BE49-F238E27FC236}">
                <a16:creationId xmlns:a16="http://schemas.microsoft.com/office/drawing/2014/main" id="{706A05FE-620C-36CC-B777-5D05B6150325}"/>
              </a:ext>
            </a:extLst>
          </p:cNvPr>
          <p:cNvPicPr>
            <a:picLocks noChangeAspect="1"/>
          </p:cNvPicPr>
          <p:nvPr/>
        </p:nvPicPr>
        <p:blipFill>
          <a:blip r:embed="rId5"/>
          <a:stretch>
            <a:fillRect/>
          </a:stretch>
        </p:blipFill>
        <p:spPr>
          <a:xfrm>
            <a:off x="9167364" y="1358591"/>
            <a:ext cx="2636709" cy="5499409"/>
          </a:xfrm>
          <a:prstGeom prst="rect">
            <a:avLst/>
          </a:prstGeom>
        </p:spPr>
      </p:pic>
    </p:spTree>
    <p:extLst>
      <p:ext uri="{BB962C8B-B14F-4D97-AF65-F5344CB8AC3E}">
        <p14:creationId xmlns:p14="http://schemas.microsoft.com/office/powerpoint/2010/main" val="2881702862"/>
      </p:ext>
    </p:extLst>
  </p:cSld>
  <p:clrMapOvr>
    <a:masterClrMapping/>
  </p:clrMapOvr>
</p:sld>
</file>

<file path=ppt/theme/theme1.xml><?xml version="1.0" encoding="utf-8"?>
<a:theme xmlns:a="http://schemas.openxmlformats.org/drawingml/2006/main" name="2_Custom Design">
  <a:themeElements>
    <a:clrScheme name="Live Well San Diego">
      <a:dk1>
        <a:srgbClr val="595959"/>
      </a:dk1>
      <a:lt1>
        <a:sysClr val="window" lastClr="FFFFFF"/>
      </a:lt1>
      <a:dk2>
        <a:srgbClr val="A5BA49"/>
      </a:dk2>
      <a:lt2>
        <a:srgbClr val="FFFFFF"/>
      </a:lt2>
      <a:accent1>
        <a:srgbClr val="36C0C8"/>
      </a:accent1>
      <a:accent2>
        <a:srgbClr val="FAA633"/>
      </a:accent2>
      <a:accent3>
        <a:srgbClr val="A5BA49"/>
      </a:accent3>
      <a:accent4>
        <a:srgbClr val="FDBA16"/>
      </a:accent4>
      <a:accent5>
        <a:srgbClr val="779042"/>
      </a:accent5>
      <a:accent6>
        <a:srgbClr val="F47F26"/>
      </a:accent6>
      <a:hlink>
        <a:srgbClr val="00A9C5"/>
      </a:hlink>
      <a:folHlink>
        <a:srgbClr val="C7DC6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Live Well San Diego">
      <a:dk1>
        <a:srgbClr val="595959"/>
      </a:dk1>
      <a:lt1>
        <a:sysClr val="window" lastClr="FFFFFF"/>
      </a:lt1>
      <a:dk2>
        <a:srgbClr val="A5BA49"/>
      </a:dk2>
      <a:lt2>
        <a:srgbClr val="FFFFFF"/>
      </a:lt2>
      <a:accent1>
        <a:srgbClr val="36C0C8"/>
      </a:accent1>
      <a:accent2>
        <a:srgbClr val="FAA633"/>
      </a:accent2>
      <a:accent3>
        <a:srgbClr val="A5BA49"/>
      </a:accent3>
      <a:accent4>
        <a:srgbClr val="FDBA16"/>
      </a:accent4>
      <a:accent5>
        <a:srgbClr val="779042"/>
      </a:accent5>
      <a:accent6>
        <a:srgbClr val="F47F26"/>
      </a:accent6>
      <a:hlink>
        <a:srgbClr val="00A9C5"/>
      </a:hlink>
      <a:folHlink>
        <a:srgbClr val="C7DC6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1339DDC4FBBD4781E8F94BF9B68E9F" ma:contentTypeVersion="18" ma:contentTypeDescription="Create a new document." ma:contentTypeScope="" ma:versionID="81d96157cc5faa80f68fa3898a47c3a1">
  <xsd:schema xmlns:xsd="http://www.w3.org/2001/XMLSchema" xmlns:xs="http://www.w3.org/2001/XMLSchema" xmlns:p="http://schemas.microsoft.com/office/2006/metadata/properties" xmlns:ns2="ba4a67cc-30ab-41e7-aa63-951ff36f6c83" xmlns:ns3="d3fbdd45-96c9-4ead-9afe-c965a536019e" targetNamespace="http://schemas.microsoft.com/office/2006/metadata/properties" ma:root="true" ma:fieldsID="a2d3ce684695eb26e8e2ae738f1c2365" ns2:_="" ns3:_="">
    <xsd:import namespace="ba4a67cc-30ab-41e7-aa63-951ff36f6c83"/>
    <xsd:import namespace="d3fbdd45-96c9-4ead-9afe-c965a53601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a67cc-30ab-41e7-aa63-951ff36f6c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b8cc222-65fd-42cc-aeaa-058f903907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fbdd45-96c9-4ead-9afe-c965a53601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19915ad-b90b-446f-a1e5-ad73c417308e}" ma:internalName="TaxCatchAll" ma:showField="CatchAllData" ma:web="d3fbdd45-96c9-4ead-9afe-c965a53601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4a67cc-30ab-41e7-aa63-951ff36f6c83">
      <Terms xmlns="http://schemas.microsoft.com/office/infopath/2007/PartnerControls"/>
    </lcf76f155ced4ddcb4097134ff3c332f>
    <TaxCatchAll xmlns="d3fbdd45-96c9-4ead-9afe-c965a536019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D28908-8B47-4C79-A15B-19A066ACC8C8}">
  <ds:schemaRefs>
    <ds:schemaRef ds:uri="ba4a67cc-30ab-41e7-aa63-951ff36f6c83"/>
    <ds:schemaRef ds:uri="d3fbdd45-96c9-4ead-9afe-c965a53601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4C364E59-66BD-4A2C-A477-80FFC40DF821}">
  <ds:schemaRefs>
    <ds:schemaRef ds:uri="ba4a67cc-30ab-41e7-aa63-951ff36f6c83"/>
    <ds:schemaRef ds:uri="d3fbdd45-96c9-4ead-9afe-c965a536019e"/>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B90E1C4D-6F12-45F6-B194-98938125E4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1696</Words>
  <Application>Microsoft Office PowerPoint</Application>
  <PresentationFormat>Widescreen</PresentationFormat>
  <Paragraphs>195</Paragraphs>
  <Slides>29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Helvetica</vt:lpstr>
      <vt:lpstr>Roboto</vt:lpstr>
      <vt:lpstr>Source Sans Pro Web</vt:lpstr>
      <vt:lpstr>Times New Roman</vt:lpstr>
      <vt:lpstr>Wingdings</vt:lpstr>
      <vt:lpstr>Wingdings,Sans-Serif</vt:lpstr>
      <vt:lpstr>2_Custom Design</vt:lpstr>
      <vt:lpstr>5_Custom Design</vt:lpstr>
      <vt:lpstr>  end of the public health emergency and what it means</vt:lpstr>
      <vt:lpstr>END OF PHE ANNOUNCEMENTS</vt:lpstr>
      <vt:lpstr>DATES &amp; TIMELINES FOR THE  END OF THE PHE</vt:lpstr>
      <vt:lpstr>COVID-19 Precautions  </vt:lpstr>
      <vt:lpstr>COUNTY HEALTH OFFICER ORDERS</vt:lpstr>
      <vt:lpstr>SUMMARY OF PANDEMIC MEASURES</vt:lpstr>
      <vt:lpstr>MULTIPLE DECLARATIONS IMPACT PANDEMIC RESPONSE</vt:lpstr>
      <vt:lpstr>COVERAGE CHANGES WITH  END OF THE PHE</vt:lpstr>
      <vt:lpstr>MEDI-CAL REDETERMINATION </vt:lpstr>
      <vt:lpstr>THERAPEUTICS TASK FORCE DEMOBILIZATION</vt:lpstr>
      <vt:lpstr>HHS INTENT TO AMEND THE  PREP ACT DECLARATION</vt:lpstr>
      <vt:lpstr>SUMMARY OF PROCESS FOR EUA ISSUANCE</vt:lpstr>
      <vt:lpstr>EUA AND THE END OF THE PHE</vt:lpstr>
      <vt:lpstr>U.S. Drug Enforcement Agency (DEA) UPDATES </vt:lpstr>
      <vt:lpstr>HHS END OF THE PHE FACT SHEET</vt:lpstr>
      <vt:lpstr>HHS END OF THE PHE FACT SHEET</vt:lpstr>
      <vt:lpstr>ADDITIONAL PHE RESOURCES</vt:lpstr>
      <vt:lpstr>COVID-19 TREATMENT &amp;  LONG COVID</vt:lpstr>
      <vt:lpstr>EFFECTIVENESS OF COVID-19 TREATMENT</vt:lpstr>
      <vt:lpstr>PAXLOVID AVAILABILITY</vt:lpstr>
      <vt:lpstr>RETURN TO WORK LONG COVID</vt:lpstr>
      <vt:lpstr>RETURN TO WORK LONG COVID TREATMENT SUMMARY</vt:lpstr>
      <vt:lpstr>LONG COVID WORK IMPACT</vt:lpstr>
      <vt:lpstr>LONG COVID TREATMENT OVERVIEW</vt:lpstr>
      <vt:lpstr>LONG COVID PSYCHOSOCIAL  SUPPORT</vt:lpstr>
      <vt:lpstr>LONG COVID FUNCTIONAL ASSESSMENT </vt:lpstr>
      <vt:lpstr>EXERCISE AS TREATMENT FOR  LONG COVID</vt:lpstr>
      <vt:lpstr>OCCUPATIONAL SAFETY CONCERNS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Emily (MCS)</dc:creator>
  <cp:lastModifiedBy>Merlie</cp:lastModifiedBy>
  <cp:revision>2</cp:revision>
  <dcterms:created xsi:type="dcterms:W3CDTF">2023-03-23T16:45:20Z</dcterms:created>
  <dcterms:modified xsi:type="dcterms:W3CDTF">2023-06-23T22:28:36Z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0x0101008F1339DDC4FBBD4781E8F94BF9B68E9F</vt:lpwstr>
  </property>
  <property fmtid="{D5CDD505-2E9C-101B-9397-08002B2CF9AE}" pid="3" name="MediaServiceImageTags">
    <vt:lpwstr/>
  </property>
</Properties>
</file>